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8" r:id="rId1"/>
    <p:sldMasterId id="2147484407" r:id="rId2"/>
    <p:sldMasterId id="2147484425" r:id="rId3"/>
    <p:sldMasterId id="2147484443" r:id="rId4"/>
    <p:sldMasterId id="2147484528" r:id="rId5"/>
  </p:sldMasterIdLst>
  <p:notesMasterIdLst>
    <p:notesMasterId r:id="rId47"/>
  </p:notesMasterIdLst>
  <p:handoutMasterIdLst>
    <p:handoutMasterId r:id="rId48"/>
  </p:handoutMasterIdLst>
  <p:sldIdLst>
    <p:sldId id="256" r:id="rId6"/>
    <p:sldId id="451" r:id="rId7"/>
    <p:sldId id="498" r:id="rId8"/>
    <p:sldId id="499" r:id="rId9"/>
    <p:sldId id="500" r:id="rId10"/>
    <p:sldId id="501" r:id="rId11"/>
    <p:sldId id="502" r:id="rId12"/>
    <p:sldId id="503" r:id="rId13"/>
    <p:sldId id="497" r:id="rId14"/>
    <p:sldId id="452" r:id="rId15"/>
    <p:sldId id="453" r:id="rId16"/>
    <p:sldId id="454" r:id="rId17"/>
    <p:sldId id="455" r:id="rId18"/>
    <p:sldId id="456" r:id="rId19"/>
    <p:sldId id="457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96" r:id="rId46"/>
  </p:sldIdLst>
  <p:sldSz cx="12192000" cy="6858000"/>
  <p:notesSz cx="6797675" cy="98742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80" autoAdjust="0"/>
  </p:normalViewPr>
  <p:slideViewPr>
    <p:cSldViewPr>
      <p:cViewPr varScale="1">
        <p:scale>
          <a:sx n="68" d="100"/>
          <a:sy n="68" d="100"/>
        </p:scale>
        <p:origin x="91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84D4-BDD2-40FC-9053-0479BC979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203099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C09-D79C-4073-A293-6B985945BA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925599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6C09-D79C-4073-A293-6B985945BABF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dirty="0"/>
              <a:t>Ingeniera de Software I </a:t>
            </a:r>
          </a:p>
        </p:txBody>
      </p:sp>
    </p:spTree>
    <p:extLst>
      <p:ext uri="{BB962C8B-B14F-4D97-AF65-F5344CB8AC3E}">
        <p14:creationId xmlns:p14="http://schemas.microsoft.com/office/powerpoint/2010/main" val="77788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3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0724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0725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0726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C5DE5E-67D1-45E3-AACD-83C68A51CE92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56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277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277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277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277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2BD938-4929-4C02-B598-07D4FC1C2219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18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4819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4820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4821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4822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185F47-8AD5-4B12-B9BF-8FD2E92BD645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808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7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6868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6869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6870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DE56EA-80CE-4A78-93BE-C64C7F88864A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22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8915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38916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38917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38918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CCFE5A-32AD-452B-B19F-3DDA3494183F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28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0963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40964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40965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40966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9C9905-A27C-4B78-BA0D-4E9307B4502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42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301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4301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4301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4301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B98CF2-7CBE-4732-8155-2191FF254A3D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10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80CDB-AA8E-4156-B842-627112A6019E}" type="slidenum">
              <a:rPr lang="es-AR" smtClean="0"/>
              <a:pPr/>
              <a:t>39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725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2011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DCCE4DB-AD5C-4DA1-A836-516F5EC67C0C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8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3363" cy="370363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AR"/>
              <a:t>2012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/>
              <a:t>Facultad de Informática UNLP</a:t>
            </a:r>
          </a:p>
        </p:txBody>
      </p:sp>
      <p:sp>
        <p:nvSpPr>
          <p:cNvPr id="7" name="6 Marcador de encabezado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s-ES" dirty="0"/>
              <a:t>Ingeniería de Software I </a:t>
            </a:r>
          </a:p>
        </p:txBody>
      </p:sp>
    </p:spTree>
    <p:extLst>
      <p:ext uri="{BB962C8B-B14F-4D97-AF65-F5344CB8AC3E}">
        <p14:creationId xmlns:p14="http://schemas.microsoft.com/office/powerpoint/2010/main" val="390759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3363" cy="370363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AR"/>
              <a:t>2012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/>
              <a:t>Facultad de Informática UNLP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38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3363" cy="37036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AR"/>
              <a:t>2012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/>
              <a:t>Facultad de Informática UNLP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66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07950" y="739775"/>
            <a:ext cx="6583363" cy="37036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AR"/>
              <a:t>2012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/>
              <a:t>Facultad de Informática UNLP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57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531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2532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2533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2534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51C4D1-E9BF-4C08-B3BC-6B2E4B12DA5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7816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4579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4580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4581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4582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D61CE9-8042-42CF-8622-386A7380A098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46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6627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6628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6629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6630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9047A0-931C-4AF8-84AA-931CC34DE3DA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67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5" name="3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Ingeniería de Software I </a:t>
            </a:r>
          </a:p>
        </p:txBody>
      </p:sp>
      <p:sp>
        <p:nvSpPr>
          <p:cNvPr id="28676" name="4 Marcador de fecha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2011</a:t>
            </a:r>
          </a:p>
        </p:txBody>
      </p:sp>
      <p:sp>
        <p:nvSpPr>
          <p:cNvPr id="28677" name="5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Facultad de Informatica UNLP</a:t>
            </a:r>
          </a:p>
        </p:txBody>
      </p:sp>
      <p:sp>
        <p:nvSpPr>
          <p:cNvPr id="28678" name="6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70B23B-A284-4F46-80D7-30363FE8D647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05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5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7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9" y="286990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3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4" y="2336879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9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7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2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89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31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62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1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5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5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0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2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2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1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2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1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6" y="5372408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3"/>
            <a:ext cx="2743200" cy="365125"/>
          </a:xfrm>
        </p:spPr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4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4" y="5398639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1" y="286990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317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62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7" y="5372410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5"/>
            <a:ext cx="2743200" cy="365125"/>
          </a:xfrm>
        </p:spPr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6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5" y="5398641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9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81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2" y="286990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7" y="2336883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0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6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3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319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62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5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9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7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2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2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5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5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5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4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5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4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8" y="5372412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7"/>
            <a:ext cx="2743200" cy="365125"/>
          </a:xfrm>
        </p:spPr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8"/>
            <a:ext cx="6126805" cy="365125"/>
          </a:xfrm>
        </p:spPr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7" y="5398643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4"/>
            <a:ext cx="2926080" cy="1048573"/>
          </a:xfrm>
          <a:ln>
            <a:noFill/>
          </a:ln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Fuente:</a:t>
            </a:r>
            <a:endParaRPr lang="es-AR" sz="825" dirty="0">
              <a:solidFill>
                <a:srgbClr val="C00000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8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rgbClr val="C00000"/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8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/>
              <a:t>2018</a:t>
            </a:r>
            <a:endParaRPr lang="es-E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6705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6"/>
            <a:ext cx="10780776" cy="613283"/>
          </a:xfrm>
        </p:spPr>
        <p:txBody>
          <a:bodyPr anchor="b">
            <a:noAutofit/>
          </a:bodyPr>
          <a:lstStyle>
            <a:lvl1pPr>
              <a:defRPr sz="33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28" name="Picture 4" descr="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21928" y="12576"/>
            <a:ext cx="12144672" cy="40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7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/>
              <a:t>2018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2 Imagen">
            <a:extLst>
              <a:ext uri="{FF2B5EF4-FFF2-40B4-BE49-F238E27FC236}">
                <a16:creationId xmlns:a16="http://schemas.microsoft.com/office/drawing/2014/main" id="{D6A88D89-2447-44B5-A34D-D94A17D6B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7"/>
            <a:ext cx="10780776" cy="613283"/>
          </a:xfrm>
        </p:spPr>
        <p:txBody>
          <a:bodyPr anchor="b">
            <a:noAutofit/>
          </a:bodyPr>
          <a:lstStyle>
            <a:lvl1pPr>
              <a:defRPr sz="54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817912" cy="376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813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54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/>
              <a:t>2018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es-ES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>
          <a:xfrm>
            <a:off x="119336" y="6525344"/>
            <a:ext cx="2154900" cy="213016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  <a:extLst/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2423592" y="6453336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C00000"/>
                </a:solidFill>
              </a:defRPr>
            </a:lvl1pPr>
            <a:extLst/>
          </a:lstStyle>
          <a:p>
            <a:r>
              <a:rPr lang="es-AR"/>
              <a:t>2018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492395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692696"/>
            <a:ext cx="10945216" cy="54006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4"/>
          </p:nvPr>
        </p:nvSpPr>
        <p:spPr>
          <a:xfrm>
            <a:off x="191344" y="6525344"/>
            <a:ext cx="2132538" cy="242369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263113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260648"/>
            <a:ext cx="10858576" cy="59766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138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4" name="Rectangle 10"/>
          <p:cNvSpPr/>
          <p:nvPr/>
        </p:nvSpPr>
        <p:spPr>
          <a:xfrm>
            <a:off x="0" y="4646616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2423592" y="6453336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C00000"/>
                </a:solidFill>
              </a:defRPr>
            </a:lvl1pPr>
            <a:extLst/>
          </a:lstStyle>
          <a:p>
            <a:r>
              <a:rPr lang="es-AR"/>
              <a:t>2018</a:t>
            </a:r>
            <a:endParaRPr lang="es-AR" dirty="0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rgbClr val="C00000"/>
                </a:solidFill>
              </a:defRPr>
            </a:lvl1pPr>
            <a:extLst/>
          </a:lstStyle>
          <a:p>
            <a:r>
              <a:rPr lang="sv-SE"/>
              <a:t>Ingeniería de Software I</a:t>
            </a:r>
            <a:endParaRPr lang="sv-SE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  <a:extLst/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76511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/>
              <a:t>2018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268992"/>
            <a:ext cx="10972800" cy="582430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/>
              <a:t>Ingeniería de Software I  2018</a:t>
            </a:r>
            <a:endParaRPr lang="es-ES" dirty="0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2461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8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2" r:id="rId15"/>
    <p:sldLayoutId id="2147484423" r:id="rId16"/>
    <p:sldLayoutId id="2147484424" r:id="rId17"/>
    <p:sldLayoutId id="214748446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4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9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  <p:sldLayoutId id="2147484439" r:id="rId14"/>
    <p:sldLayoutId id="2147484440" r:id="rId15"/>
    <p:sldLayoutId id="2147484441" r:id="rId16"/>
    <p:sldLayoutId id="2147484442" r:id="rId17"/>
    <p:sldLayoutId id="214748446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dirty="0"/>
              <a:t>2018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6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61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  <p:sldLayoutId id="2147484459" r:id="rId16"/>
    <p:sldLayoutId id="214748446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5" y="499537"/>
            <a:ext cx="10806607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3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s-AR"/>
              <a:t>2018</a:t>
            </a:r>
            <a:endParaRPr lang="es-E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sv-SE"/>
              <a:t>Ingeniería de Software I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9 Imagen" descr="logoweb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52385" y="5949280"/>
            <a:ext cx="2384643" cy="7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7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41" r:id="rId3"/>
    <p:sldLayoutId id="2147484532" r:id="rId4"/>
    <p:sldLayoutId id="2147484533" r:id="rId5"/>
    <p:sldLayoutId id="2147484534" r:id="rId6"/>
    <p:sldLayoutId id="2147484536" r:id="rId7"/>
    <p:sldLayoutId id="2147484537" r:id="rId8"/>
    <p:sldLayoutId id="2147484538" r:id="rId9"/>
    <p:sldLayoutId id="2147484540" r:id="rId10"/>
    <p:sldLayoutId id="2147484542" r:id="rId11"/>
    <p:sldLayoutId id="2147484543" r:id="rId12"/>
  </p:sldLayoutIdLst>
  <p:transition spd="med">
    <p:fade/>
  </p:transition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Clr>
          <a:srgbClr val="C00000"/>
        </a:buClr>
        <a:buFont typeface="Arial" panose="020B0604020202020204" pitchFamily="34" charset="0"/>
        <a:buChar char="»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 I 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dirty="0"/>
              <a:t>2018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2018</a:t>
            </a:r>
            <a:endParaRPr lang="es-E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Requerimientos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idx="4294967295"/>
          </p:nvPr>
        </p:nvSpPr>
        <p:spPr>
          <a:xfrm>
            <a:off x="911424" y="2060848"/>
            <a:ext cx="8904312" cy="3887961"/>
          </a:xfrm>
        </p:spPr>
        <p:txBody>
          <a:bodyPr/>
          <a:lstStyle/>
          <a:p>
            <a:r>
              <a:rPr lang="es-ES_tradnl" dirty="0"/>
              <a:t>Verificamos y validamos los requerimientos</a:t>
            </a:r>
            <a:endParaRPr lang="es-ES" dirty="0"/>
          </a:p>
          <a:p>
            <a:pPr lvl="1"/>
            <a:r>
              <a:rPr lang="es-ES" dirty="0"/>
              <a:t>¿Los requerimientos son correctos? (</a:t>
            </a:r>
            <a:r>
              <a:rPr lang="es-ES" dirty="0" err="1"/>
              <a:t>Correctitud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¿Los requerimientos son consistentes? (Consistencia)</a:t>
            </a:r>
          </a:p>
          <a:p>
            <a:pPr lvl="1"/>
            <a:r>
              <a:rPr lang="es-ES" dirty="0"/>
              <a:t>¿Los requerimientos son completos? (Completitud)</a:t>
            </a:r>
          </a:p>
          <a:p>
            <a:pPr lvl="1"/>
            <a:r>
              <a:rPr lang="es-ES" dirty="0"/>
              <a:t>¿Los requerimientos son realistas? (Verificabilidad)</a:t>
            </a:r>
          </a:p>
          <a:p>
            <a:pPr lvl="1"/>
            <a:r>
              <a:rPr lang="es-ES" dirty="0"/>
              <a:t>¿Describe cada requerimiento algo que es necesario para el cliente?</a:t>
            </a:r>
          </a:p>
          <a:p>
            <a:pPr lvl="1"/>
            <a:r>
              <a:rPr lang="es-ES" dirty="0"/>
              <a:t>¿Las personas que adquieren el sistema comprenden correctamente el requerimiento ? (Comprensibilidad)</a:t>
            </a:r>
          </a:p>
          <a:p>
            <a:pPr lvl="1"/>
            <a:r>
              <a:rPr lang="es-ES" dirty="0"/>
              <a:t>¿Son adaptables los requerimientos ? (Adaptabilidad)</a:t>
            </a:r>
          </a:p>
          <a:p>
            <a:pPr lvl="1"/>
            <a:r>
              <a:rPr lang="es-ES" dirty="0"/>
              <a:t>¿Esta claramente establecido el origen del requerimiento? (Trazabilidad)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40016" y="5659580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tx2">
                    <a:lumMod val="75000"/>
                  </a:schemeClr>
                </a:solidFill>
              </a:rPr>
              <a:t>Gestión de Requerimientos</a:t>
            </a:r>
            <a:endParaRPr lang="es-E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151785" y="566124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chemeClr val="tx2">
                    <a:lumMod val="75000"/>
                  </a:schemeClr>
                </a:solidFill>
              </a:rPr>
              <a:t>Cambios </a:t>
            </a:r>
            <a:endParaRPr lang="es-E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8 Flecha derecha"/>
          <p:cNvSpPr/>
          <p:nvPr/>
        </p:nvSpPr>
        <p:spPr>
          <a:xfrm>
            <a:off x="3359696" y="5661248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9 Flecha derecha"/>
          <p:cNvSpPr/>
          <p:nvPr/>
        </p:nvSpPr>
        <p:spPr>
          <a:xfrm>
            <a:off x="5447928" y="5661248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6866" name="Picture 2" descr="http://www.cpslogistics.com/blog/wp-content/uploads/2012/04/herramientas-gratuitas-de-gestion-de-proyectos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88288" y="0"/>
            <a:ext cx="3067390" cy="249289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Gestión de los Requerimientos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551384" y="2060848"/>
            <a:ext cx="10801200" cy="3096344"/>
          </a:xfrm>
        </p:spPr>
        <p:txBody>
          <a:bodyPr/>
          <a:lstStyle/>
          <a:p>
            <a:r>
              <a:rPr lang="es-ES_tradnl" dirty="0"/>
              <a:t>¿Por qué cambian los requerimientos?</a:t>
            </a:r>
            <a:endParaRPr lang="es-ES" dirty="0"/>
          </a:p>
          <a:p>
            <a:pPr lvl="1"/>
            <a:r>
              <a:rPr lang="es-ES" dirty="0"/>
              <a:t>Porque al analizar el problema, no se hacen las preguntas correctas a las personas correctas (En sistemas grandes hay una comunidad diversa de usuarios)</a:t>
            </a:r>
          </a:p>
          <a:p>
            <a:pPr lvl="1"/>
            <a:r>
              <a:rPr lang="es-ES" dirty="0"/>
              <a:t>Porque los clientes y los usuarios son distintos</a:t>
            </a:r>
          </a:p>
          <a:p>
            <a:pPr lvl="1"/>
            <a:r>
              <a:rPr lang="es-ES" dirty="0"/>
              <a:t>Porque cambió el problema que se estaba resolviendo</a:t>
            </a:r>
          </a:p>
          <a:p>
            <a:pPr lvl="1"/>
            <a:r>
              <a:rPr lang="es-ES" dirty="0"/>
              <a:t>Porque los usuarios cambiaron su forma de pensar o sus percepciones</a:t>
            </a:r>
          </a:p>
          <a:p>
            <a:pPr lvl="1"/>
            <a:r>
              <a:rPr lang="es-ES" dirty="0"/>
              <a:t>Porque cambió el ambiente de negocios (mercado, etc.)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34818" name="Picture 2" descr="http://2.bp.blogspot.com/-Hrv1WUMvrwo/UvKEDL5goQI/AAAAAAAAAes/YfTxhfucZ8Q/s1600/opcione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7F5"/>
              </a:clrFrom>
              <a:clrTo>
                <a:srgbClr val="F8F7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28248" y="3645024"/>
            <a:ext cx="2184723" cy="137890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Gestión de los Requerimientos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9865096" cy="864096"/>
          </a:xfrm>
        </p:spPr>
        <p:txBody>
          <a:bodyPr/>
          <a:lstStyle/>
          <a:p>
            <a:r>
              <a:rPr lang="es-ES_tradnl" sz="1800" dirty="0"/>
              <a:t>Es el proceso de comprender y controlar los cambios en los requerimientos.</a:t>
            </a:r>
          </a:p>
          <a:p>
            <a:r>
              <a:rPr lang="es-ES_tradnl" sz="1800" dirty="0"/>
              <a:t>Se debería comenzar cuando esté disponible una versión del documento de requerimientos.</a:t>
            </a:r>
            <a:endParaRPr lang="es-ES" sz="18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12</a:t>
            </a:fld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2889802"/>
            <a:ext cx="6423610" cy="31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Gestión de los Requerimientos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695400" y="2060848"/>
            <a:ext cx="9793088" cy="2592288"/>
          </a:xfrm>
        </p:spPr>
        <p:txBody>
          <a:bodyPr/>
          <a:lstStyle/>
          <a:p>
            <a:r>
              <a:rPr lang="es-ES" sz="2400" dirty="0"/>
              <a:t>Requerimientos duraderos</a:t>
            </a:r>
          </a:p>
          <a:p>
            <a:pPr lvl="1"/>
            <a:r>
              <a:rPr lang="es-ES" sz="2400" dirty="0"/>
              <a:t>Relativamente estables, se derivan de la actividad principal de la organización.</a:t>
            </a:r>
          </a:p>
          <a:p>
            <a:r>
              <a:rPr lang="es-ES" sz="2400" dirty="0"/>
              <a:t>Requerimientos volátiles</a:t>
            </a:r>
          </a:p>
          <a:p>
            <a:pPr lvl="1"/>
            <a:r>
              <a:rPr lang="es-ES" sz="2400" dirty="0"/>
              <a:t>Cambian durante el desarrollo del sistema o después que se puso en operación. (Ej.: cambios gubernamentales)</a:t>
            </a:r>
          </a:p>
          <a:p>
            <a:endParaRPr lang="es-ES" sz="24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31746" name="Picture 2" descr="https://encrypted-tbn3.gstatic.com/images?q=tbn:ANd9GcTDzDZTe2oefpuDgwyqZr7doDqeBnGHCD2zeqw9B0-9bxuhP5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6261" y="4011795"/>
            <a:ext cx="2790825" cy="16383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Gestión de los Requerimientos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8352928" cy="4248472"/>
          </a:xfrm>
        </p:spPr>
        <p:txBody>
          <a:bodyPr>
            <a:normAutofit/>
          </a:bodyPr>
          <a:lstStyle/>
          <a:p>
            <a:r>
              <a:rPr lang="es-ES" sz="2000" dirty="0"/>
              <a:t>Requerimientos volátiles: </a:t>
            </a:r>
          </a:p>
          <a:p>
            <a:pPr lvl="1"/>
            <a:r>
              <a:rPr lang="es-ES" sz="2000" dirty="0"/>
              <a:t>Requerimientos Cambiantes: cambian porque se modifica el ambiente (entorno).</a:t>
            </a:r>
          </a:p>
          <a:p>
            <a:pPr lvl="1"/>
            <a:r>
              <a:rPr lang="es-ES" sz="2000" dirty="0"/>
              <a:t>Requerimientos emergentes: surgen como ampliación (al incrementar la comprensión del cliente).</a:t>
            </a:r>
          </a:p>
          <a:p>
            <a:pPr lvl="1"/>
            <a:r>
              <a:rPr lang="es-ES" sz="2000" dirty="0"/>
              <a:t>Requerimientos consecuentes: surgen por la introducción del sistema. Pueden cambiar los procesos de la organización por desarrollar nuevas formas de trabajo.</a:t>
            </a:r>
          </a:p>
          <a:p>
            <a:pPr lvl="1"/>
            <a:r>
              <a:rPr lang="es-ES" sz="2000" dirty="0"/>
              <a:t>Requerimientos de compatibilidad: cambian porque interactúan con otros sistemas que cambian.</a:t>
            </a:r>
          </a:p>
          <a:p>
            <a:endParaRPr lang="es-ES" sz="20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14</a:t>
            </a:fld>
            <a:endParaRPr lang="es-ES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Gestión de los Requerimientos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16832"/>
            <a:ext cx="9145016" cy="4536504"/>
          </a:xfrm>
        </p:spPr>
        <p:txBody>
          <a:bodyPr>
            <a:normAutofit/>
          </a:bodyPr>
          <a:lstStyle/>
          <a:p>
            <a:r>
              <a:rPr lang="es-ES" sz="2000" dirty="0"/>
              <a:t>Se debe realizar : 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" sz="2000" dirty="0"/>
              <a:t>Identificación de requerimientos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" sz="2000" dirty="0"/>
              <a:t>Gestión del cambio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Análisis del problema y especificación del cambio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Análisis del cambio y cálculo de costos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Implementación del cambio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" sz="2000" dirty="0"/>
              <a:t>Políticas de rastreo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Fuente - Requerimientos - Diseño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ES" sz="2000" dirty="0"/>
              <a:t>Ayuda de herramientas CASE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Almacenar requerimientos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Gestionar el cambio</a:t>
            </a:r>
          </a:p>
          <a:p>
            <a:pPr marL="1234440" lvl="2" indent="-457200">
              <a:buFont typeface="+mj-lt"/>
              <a:buAutoNum type="arabicPeriod"/>
            </a:pPr>
            <a:r>
              <a:rPr lang="es-ES" sz="2000" dirty="0"/>
              <a:t>Gestionar el rastreo</a:t>
            </a:r>
          </a:p>
          <a:p>
            <a:endParaRPr lang="es-ES" sz="20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>
          <a:prstGeom prst="bracketPair">
            <a:avLst>
              <a:gd name="adj" fmla="val 17949"/>
            </a:avLst>
          </a:prstGeom>
        </p:spPr>
        <p:txBody>
          <a:bodyPr/>
          <a:lstStyle/>
          <a:p>
            <a:fld id="{9F6EE29D-8DC6-4CB7-958C-0D2230DE07F1}" type="slidenum">
              <a:rPr lang="es-ES" smtClean="0"/>
              <a:pPr/>
              <a:t>15</a:t>
            </a:fld>
            <a:endParaRPr lang="es-ES" dirty="0"/>
          </a:p>
        </p:txBody>
      </p:sp>
      <p:pic>
        <p:nvPicPr>
          <p:cNvPr id="28674" name="Picture 2" descr="http://www.accconsulting.cl/img/gestion-del-cambio.jpg"/>
          <p:cNvPicPr>
            <a:picLocks noChangeAspect="1" noChangeArrowheads="1"/>
          </p:cNvPicPr>
          <p:nvPr/>
        </p:nvPicPr>
        <p:blipFill>
          <a:blip r:embed="rId2" cstate="print"/>
          <a:srcRect r="51020"/>
          <a:stretch>
            <a:fillRect/>
          </a:stretch>
        </p:blipFill>
        <p:spPr bwMode="auto">
          <a:xfrm>
            <a:off x="8760296" y="2420888"/>
            <a:ext cx="2799184" cy="23812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dirty="0"/>
              <a:t>Técnicas de Especificación de Requerimientos</a:t>
            </a:r>
            <a:endParaRPr lang="es-ES" dirty="0"/>
          </a:p>
        </p:txBody>
      </p:sp>
      <p:sp>
        <p:nvSpPr>
          <p:cNvPr id="2" name="6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600" dirty="0"/>
              <a:t>Casos de Uso</a:t>
            </a:r>
            <a:endParaRPr lang="es-ES" sz="36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6065-4D87-4B9A-A3B1-312413A93100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10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1 Título"/>
          <p:cNvSpPr>
            <a:spLocks noGrp="1"/>
          </p:cNvSpPr>
          <p:nvPr>
            <p:ph type="title"/>
          </p:nvPr>
        </p:nvSpPr>
        <p:spPr>
          <a:xfrm>
            <a:off x="1703512" y="260648"/>
            <a:ext cx="8352928" cy="1143000"/>
          </a:xfrm>
        </p:spPr>
        <p:txBody>
          <a:bodyPr>
            <a:noAutofit/>
          </a:bodyPr>
          <a:lstStyle/>
          <a:p>
            <a:r>
              <a:rPr lang="es-ES_tradnl" dirty="0"/>
              <a:t>Casos de Uso - Definición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846265"/>
            <a:ext cx="10369152" cy="4022725"/>
          </a:xfrm>
        </p:spPr>
        <p:txBody>
          <a:bodyPr>
            <a:noAutofit/>
          </a:bodyPr>
          <a:lstStyle/>
          <a:p>
            <a:pPr lvl="1" algn="just"/>
            <a:r>
              <a:rPr lang="es-ES_tradnl" sz="2400" dirty="0"/>
              <a:t>Proceso de modelado de las “funcionalidades” del sistema en término de los eventos que interactúan entre los usuarios y el sistema.</a:t>
            </a:r>
          </a:p>
          <a:p>
            <a:pPr lvl="1" algn="just"/>
            <a:endParaRPr lang="es-ES_tradnl" sz="2400" dirty="0"/>
          </a:p>
          <a:p>
            <a:pPr lvl="1" algn="just"/>
            <a:r>
              <a:rPr lang="es-ES_tradnl" sz="2400" dirty="0"/>
              <a:t>Tiene sus orígenes en el modelado orientado a objetos (Jacobson 1992) pero su eficiencia en modelado de requerimientos hizo que se independice de la técnica de diseño utilizada, siendo aplicable a cualquier metodología de desarrollo.</a:t>
            </a:r>
          </a:p>
          <a:p>
            <a:pPr lvl="1" algn="just"/>
            <a:endParaRPr lang="es-ES_tradnl" sz="2400" dirty="0"/>
          </a:p>
          <a:p>
            <a:pPr lvl="1" algn="just"/>
            <a:r>
              <a:rPr lang="es-ES_tradnl" sz="2400" dirty="0"/>
              <a:t>El uso de CU facilita y alienta la participación de los usuarios.</a:t>
            </a:r>
          </a:p>
        </p:txBody>
      </p:sp>
      <p:sp>
        <p:nvSpPr>
          <p:cNvPr id="1945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162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1 Título"/>
          <p:cNvSpPr>
            <a:spLocks noGrp="1"/>
          </p:cNvSpPr>
          <p:nvPr>
            <p:ph type="title"/>
          </p:nvPr>
        </p:nvSpPr>
        <p:spPr>
          <a:xfrm>
            <a:off x="1703512" y="274638"/>
            <a:ext cx="8136904" cy="1143000"/>
          </a:xfrm>
        </p:spPr>
        <p:txBody>
          <a:bodyPr>
            <a:noAutofit/>
          </a:bodyPr>
          <a:lstStyle/>
          <a:p>
            <a:r>
              <a:rPr lang="es-ES_tradnl" dirty="0"/>
              <a:t>Casos de Uso - Beneficios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839416" y="1772817"/>
            <a:ext cx="10585176" cy="4022725"/>
          </a:xfrm>
        </p:spPr>
        <p:txBody>
          <a:bodyPr>
            <a:noAutofit/>
          </a:bodyPr>
          <a:lstStyle/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Herramienta para capturar requerimientos funcionales.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Descompone el alcance del sistema en piezas más manejables.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Medio de comunicación con los usuarios.</a:t>
            </a:r>
          </a:p>
          <a:p>
            <a:pPr marL="450850" lvl="3" indent="-45085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dirty="0"/>
              <a:t>Utiliza lenguaje común y fácil de entender por las partes.</a:t>
            </a:r>
          </a:p>
          <a:p>
            <a:pPr marL="355600" lvl="2" indent="-3556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Permite estimar el alcance del proyecto y el esfuerzo a realizar.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Define una línea base para la definición de los planes de prueba.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Define una línea base para toda la documentación del sistema.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s-ES_tradnl" sz="2400" i="0" dirty="0"/>
              <a:t>Proporciona una herramienta para el seguimiento de los requisitos.</a:t>
            </a:r>
          </a:p>
          <a:p>
            <a:pPr lvl="2"/>
            <a:endParaRPr lang="es-ES_tradnl" sz="2400" i="0" dirty="0"/>
          </a:p>
          <a:p>
            <a:pPr lvl="2"/>
            <a:endParaRPr lang="es-ES" sz="2400" dirty="0"/>
          </a:p>
        </p:txBody>
      </p:sp>
      <p:sp>
        <p:nvSpPr>
          <p:cNvPr id="2048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5434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– Componentes</a:t>
            </a:r>
            <a:endParaRPr lang="es-ES" dirty="0"/>
          </a:p>
        </p:txBody>
      </p:sp>
      <p:sp>
        <p:nvSpPr>
          <p:cNvPr id="2150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549932" y="1988840"/>
            <a:ext cx="7543800" cy="4022725"/>
          </a:xfrm>
        </p:spPr>
        <p:txBody>
          <a:bodyPr>
            <a:normAutofit/>
          </a:bodyPr>
          <a:lstStyle/>
          <a:p>
            <a:endParaRPr lang="es-ES_tradnl" sz="2400" dirty="0"/>
          </a:p>
          <a:p>
            <a:pPr lvl="1"/>
            <a:r>
              <a:rPr lang="es-ES_tradnl" sz="2400" b="1" dirty="0"/>
              <a:t>Diagrama de Casos de Uso</a:t>
            </a:r>
          </a:p>
          <a:p>
            <a:pPr lvl="2"/>
            <a:r>
              <a:rPr lang="es-ES_tradnl" sz="2400" dirty="0"/>
              <a:t>Ilustra las interacciones entre el sistema y los actores.</a:t>
            </a:r>
          </a:p>
          <a:p>
            <a:pPr lvl="2"/>
            <a:endParaRPr lang="es-ES_tradnl" sz="2400" dirty="0"/>
          </a:p>
          <a:p>
            <a:pPr lvl="2"/>
            <a:endParaRPr lang="es-ES_tradnl" sz="2400" dirty="0"/>
          </a:p>
          <a:p>
            <a:pPr lvl="1"/>
            <a:r>
              <a:rPr lang="es-ES_tradnl" sz="2400" b="1" dirty="0"/>
              <a:t>Escenarios (narración del CU)</a:t>
            </a:r>
          </a:p>
          <a:p>
            <a:pPr lvl="2"/>
            <a:r>
              <a:rPr lang="es-ES_tradnl" sz="2400" dirty="0"/>
              <a:t>Descripción de la interacción entre el actor </a:t>
            </a:r>
          </a:p>
          <a:p>
            <a:pPr lvl="2">
              <a:buNone/>
            </a:pPr>
            <a:r>
              <a:rPr lang="es-ES_tradnl" sz="2400" dirty="0"/>
              <a:t>    y el sistema para realizar la funcionalidad.</a:t>
            </a:r>
          </a:p>
        </p:txBody>
      </p:sp>
      <p:sp>
        <p:nvSpPr>
          <p:cNvPr id="2150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196752"/>
            <a:ext cx="2452566" cy="237626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956697"/>
            <a:ext cx="2023864" cy="29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1384" y="5157192"/>
            <a:ext cx="10780776" cy="613283"/>
          </a:xfrm>
        </p:spPr>
        <p:txBody>
          <a:bodyPr/>
          <a:lstStyle/>
          <a:p>
            <a:r>
              <a:rPr lang="es-ES_tradnl" dirty="0"/>
              <a:t>Requerimientos II - CU</a:t>
            </a:r>
            <a:br>
              <a:rPr lang="es-ES" dirty="0"/>
            </a:b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Casos de Uso – Diagrama</a:t>
            </a:r>
            <a:endParaRPr lang="es-ES" sz="3200" dirty="0"/>
          </a:p>
        </p:txBody>
      </p:sp>
      <p:sp>
        <p:nvSpPr>
          <p:cNvPr id="23554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127448" y="1916832"/>
            <a:ext cx="9433048" cy="4022725"/>
          </a:xfrm>
        </p:spPr>
        <p:txBody>
          <a:bodyPr>
            <a:normAutofit/>
          </a:bodyPr>
          <a:lstStyle/>
          <a:p>
            <a:pPr lvl="1"/>
            <a:r>
              <a:rPr lang="es-ES_tradnl" sz="2400" dirty="0"/>
              <a:t>Diagrama de Casos de Uso</a:t>
            </a:r>
          </a:p>
          <a:p>
            <a:pPr lvl="2"/>
            <a:r>
              <a:rPr lang="es-ES_tradnl" sz="2400" dirty="0"/>
              <a:t>Ejemplo</a:t>
            </a:r>
          </a:p>
          <a:p>
            <a:pPr lvl="2"/>
            <a:endParaRPr lang="es-ES_tradnl" sz="2400" dirty="0"/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3555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857375"/>
            <a:ext cx="42005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97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1 Título"/>
          <p:cNvSpPr>
            <a:spLocks noGrp="1"/>
          </p:cNvSpPr>
          <p:nvPr>
            <p:ph type="title"/>
          </p:nvPr>
        </p:nvSpPr>
        <p:spPr>
          <a:xfrm>
            <a:off x="335360" y="404664"/>
            <a:ext cx="10806607" cy="1273283"/>
          </a:xfrm>
        </p:spPr>
        <p:txBody>
          <a:bodyPr>
            <a:noAutofit/>
          </a:bodyPr>
          <a:lstStyle/>
          <a:p>
            <a:r>
              <a:rPr lang="es-ES_tradnl" dirty="0"/>
              <a:t>Casos de Uso  - Diagrama </a:t>
            </a:r>
            <a:endParaRPr lang="es-ES" dirty="0"/>
          </a:p>
        </p:txBody>
      </p:sp>
      <p:sp>
        <p:nvSpPr>
          <p:cNvPr id="25602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007768" y="1916832"/>
            <a:ext cx="5904656" cy="4022725"/>
          </a:xfrm>
        </p:spPr>
        <p:txBody>
          <a:bodyPr>
            <a:normAutofit/>
          </a:bodyPr>
          <a:lstStyle/>
          <a:p>
            <a:pPr lvl="2" algn="just"/>
            <a:r>
              <a:rPr lang="es-ES_tradnl" sz="2400" b="1" dirty="0"/>
              <a:t>Caso de Uso</a:t>
            </a:r>
          </a:p>
          <a:p>
            <a:pPr lvl="3" algn="just"/>
            <a:r>
              <a:rPr lang="es-ES_tradnl" sz="2400" dirty="0"/>
              <a:t>Representa un objetivo (funcionalidad) individual del sistema y describe la secuencia de actividades y de interacciones para alcanzarlo.</a:t>
            </a:r>
          </a:p>
          <a:p>
            <a:pPr lvl="3" algn="just"/>
            <a:r>
              <a:rPr lang="es-ES_tradnl" sz="2400" dirty="0"/>
              <a:t>Para que el CU sea considerado un requerimiento debe estar acompañado de su respectivo escenario.</a:t>
            </a:r>
          </a:p>
          <a:p>
            <a:pPr lvl="2" algn="just"/>
            <a:endParaRPr lang="es-ES_tradnl" sz="2400" dirty="0"/>
          </a:p>
          <a:p>
            <a:pPr lvl="3" algn="just"/>
            <a:endParaRPr lang="es-ES_tradnl" sz="2400" dirty="0"/>
          </a:p>
          <a:p>
            <a:pPr lvl="2" algn="just"/>
            <a:endParaRPr lang="es-ES" sz="2400" dirty="0"/>
          </a:p>
        </p:txBody>
      </p:sp>
      <p:sp>
        <p:nvSpPr>
          <p:cNvPr id="2560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4" name="3 Elipse"/>
          <p:cNvSpPr/>
          <p:nvPr/>
        </p:nvSpPr>
        <p:spPr>
          <a:xfrm>
            <a:off x="839416" y="2492896"/>
            <a:ext cx="2592288" cy="194421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/>
              <a:t>Símbolo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40245724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– Diagrama</a:t>
            </a:r>
            <a:endParaRPr lang="es-ES" dirty="0"/>
          </a:p>
        </p:txBody>
      </p:sp>
      <p:sp>
        <p:nvSpPr>
          <p:cNvPr id="27650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511824" y="1844824"/>
            <a:ext cx="4968552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Actores</a:t>
            </a:r>
          </a:p>
          <a:p>
            <a:pPr lvl="3"/>
            <a:r>
              <a:rPr lang="es-ES_tradnl" sz="2400" dirty="0"/>
              <a:t>Un actor inicia una actividad (CU) en el sistema. </a:t>
            </a:r>
          </a:p>
          <a:p>
            <a:pPr lvl="3"/>
            <a:r>
              <a:rPr lang="es-ES_tradnl" sz="2400" dirty="0"/>
              <a:t>Representa un papel desempeñado por un usuario que interactúa (rol).</a:t>
            </a:r>
          </a:p>
          <a:p>
            <a:pPr lvl="3"/>
            <a:r>
              <a:rPr lang="es-ES_tradnl" sz="2400" dirty="0"/>
              <a:t>Puede ser una persona, sistema externo o dispositivo externo que dispare un evento (sensor, reloj).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7651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88840"/>
            <a:ext cx="3096344" cy="42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64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– Diagrama</a:t>
            </a:r>
            <a:endParaRPr lang="es-ES" dirty="0"/>
          </a:p>
        </p:txBody>
      </p:sp>
      <p:sp>
        <p:nvSpPr>
          <p:cNvPr id="29698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007768" y="1988840"/>
            <a:ext cx="7543800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Relaciones</a:t>
            </a:r>
          </a:p>
          <a:p>
            <a:pPr lvl="3"/>
            <a:r>
              <a:rPr lang="es-ES_tradnl" sz="2400" dirty="0"/>
              <a:t>Asociaciones</a:t>
            </a:r>
          </a:p>
          <a:p>
            <a:pPr lvl="3"/>
            <a:r>
              <a:rPr lang="es-ES_tradnl" sz="2400" dirty="0"/>
              <a:t>Extensiones (</a:t>
            </a:r>
            <a:r>
              <a:rPr lang="es-ES_tradnl" sz="2400" dirty="0" err="1"/>
              <a:t>Extends</a:t>
            </a:r>
            <a:r>
              <a:rPr lang="es-ES_tradnl" sz="2400" dirty="0"/>
              <a:t>)</a:t>
            </a:r>
          </a:p>
          <a:p>
            <a:pPr lvl="3"/>
            <a:r>
              <a:rPr lang="es-ES_tradnl" sz="2400" dirty="0"/>
              <a:t>Uso o Inclusión  (Uses)</a:t>
            </a:r>
          </a:p>
          <a:p>
            <a:pPr lvl="3"/>
            <a:r>
              <a:rPr lang="es-ES_tradnl" sz="2400" dirty="0"/>
              <a:t>Dependencia (</a:t>
            </a:r>
            <a:r>
              <a:rPr lang="es-ES_tradnl" sz="2400" dirty="0" err="1"/>
              <a:t>Depends</a:t>
            </a:r>
            <a:r>
              <a:rPr lang="es-ES_tradnl" sz="2400" dirty="0"/>
              <a:t>)</a:t>
            </a:r>
          </a:p>
          <a:p>
            <a:pPr lvl="3"/>
            <a:r>
              <a:rPr lang="es-ES_tradnl" sz="2400" dirty="0"/>
              <a:t>Herencia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2969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6926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- Diagrama</a:t>
            </a:r>
            <a:endParaRPr lang="es-ES" dirty="0"/>
          </a:p>
        </p:txBody>
      </p:sp>
      <p:sp>
        <p:nvSpPr>
          <p:cNvPr id="3174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2136874"/>
            <a:ext cx="5760640" cy="2016224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Asociaciones </a:t>
            </a:r>
          </a:p>
          <a:p>
            <a:pPr lvl="3"/>
            <a:r>
              <a:rPr lang="es-ES_tradnl" sz="2400" dirty="0"/>
              <a:t>Relación entre un actor y un CU en el que interactúan entre sí. </a:t>
            </a:r>
          </a:p>
          <a:p>
            <a:pPr lvl="2"/>
            <a:endParaRPr lang="es-ES" sz="2400" dirty="0"/>
          </a:p>
        </p:txBody>
      </p:sp>
      <p:sp>
        <p:nvSpPr>
          <p:cNvPr id="3174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31750" name="7 CuadroTexto"/>
          <p:cNvSpPr txBox="1">
            <a:spLocks noChangeArrowheads="1"/>
          </p:cNvSpPr>
          <p:nvPr/>
        </p:nvSpPr>
        <p:spPr bwMode="auto">
          <a:xfrm>
            <a:off x="7680176" y="4762997"/>
            <a:ext cx="3920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dirty="0">
                <a:latin typeface="Tw Cen MT"/>
              </a:rPr>
              <a:t>(1) El Actor inicia el caso de uso </a:t>
            </a:r>
          </a:p>
          <a:p>
            <a:r>
              <a:rPr lang="es-ES_tradnl" dirty="0">
                <a:latin typeface="Tw Cen MT"/>
              </a:rPr>
              <a:t>(2) El caso de uso interacciona con actor 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844824"/>
            <a:ext cx="54768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75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- Diagrama</a:t>
            </a:r>
            <a:endParaRPr lang="es-ES" dirty="0"/>
          </a:p>
        </p:txBody>
      </p:sp>
      <p:sp>
        <p:nvSpPr>
          <p:cNvPr id="33794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5783288" y="2204864"/>
            <a:ext cx="6408712" cy="3664126"/>
          </a:xfrm>
        </p:spPr>
        <p:txBody>
          <a:bodyPr>
            <a:normAutofit/>
          </a:bodyPr>
          <a:lstStyle/>
          <a:p>
            <a:pPr lvl="2"/>
            <a:r>
              <a:rPr lang="es-ES_tradnl" sz="2800" b="1" dirty="0"/>
              <a:t>Extensiones</a:t>
            </a:r>
          </a:p>
          <a:p>
            <a:pPr lvl="3"/>
            <a:r>
              <a:rPr lang="es-ES_tradnl" sz="2800" dirty="0"/>
              <a:t>Un CU extiende la funcionalidad de otro CU.</a:t>
            </a:r>
          </a:p>
          <a:p>
            <a:pPr lvl="3"/>
            <a:r>
              <a:rPr lang="es-ES_tradnl" sz="2800" dirty="0"/>
              <a:t>Un CU puede tener muchos CU extensiones.</a:t>
            </a:r>
          </a:p>
          <a:p>
            <a:pPr lvl="3"/>
            <a:r>
              <a:rPr lang="es-ES_tradnl" sz="2800" dirty="0"/>
              <a:t>Los CU extensiones sólo son iniciados por un CU.</a:t>
            </a:r>
          </a:p>
          <a:p>
            <a:pPr lvl="2"/>
            <a:endParaRPr lang="es-ES" sz="2800" dirty="0"/>
          </a:p>
        </p:txBody>
      </p:sp>
      <p:sp>
        <p:nvSpPr>
          <p:cNvPr id="33795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04864"/>
            <a:ext cx="506481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407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– Diagrama</a:t>
            </a:r>
            <a:endParaRPr lang="es-ES" dirty="0"/>
          </a:p>
        </p:txBody>
      </p:sp>
      <p:sp>
        <p:nvSpPr>
          <p:cNvPr id="35842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91344" y="1892172"/>
            <a:ext cx="5616624" cy="2592288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Uso o inclusión</a:t>
            </a:r>
          </a:p>
          <a:p>
            <a:pPr lvl="3"/>
            <a:r>
              <a:rPr lang="es-ES_tradnl" sz="2400" dirty="0"/>
              <a:t>Reduce la redundancia entre dos o más CU al combinar los pasos comunes de los CU</a:t>
            </a:r>
          </a:p>
        </p:txBody>
      </p:sp>
      <p:sp>
        <p:nvSpPr>
          <p:cNvPr id="35843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988840"/>
            <a:ext cx="399119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96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- Diagrama</a:t>
            </a:r>
            <a:endParaRPr lang="es-ES" dirty="0"/>
          </a:p>
        </p:txBody>
      </p:sp>
      <p:sp>
        <p:nvSpPr>
          <p:cNvPr id="37890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023992" y="2060848"/>
            <a:ext cx="5256584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Dependencia</a:t>
            </a:r>
          </a:p>
          <a:p>
            <a:pPr lvl="3"/>
            <a:r>
              <a:rPr lang="es-ES_tradnl" sz="2400" dirty="0"/>
              <a:t>Relación entre CU que indica que un CU no puede realizarse hasta que se haya realizado otro CU.</a:t>
            </a:r>
          </a:p>
          <a:p>
            <a:pPr lvl="2"/>
            <a:endParaRPr lang="es-ES" sz="2400" dirty="0"/>
          </a:p>
        </p:txBody>
      </p:sp>
      <p:sp>
        <p:nvSpPr>
          <p:cNvPr id="37891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27</a:t>
            </a:fld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916832"/>
            <a:ext cx="44644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681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- Diagrama</a:t>
            </a:r>
            <a:endParaRPr lang="es-ES" dirty="0"/>
          </a:p>
        </p:txBody>
      </p:sp>
      <p:sp>
        <p:nvSpPr>
          <p:cNvPr id="39938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6672064" y="2060685"/>
            <a:ext cx="4824536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b="1" dirty="0"/>
              <a:t>Herencia</a:t>
            </a:r>
          </a:p>
          <a:p>
            <a:pPr lvl="3"/>
            <a:r>
              <a:rPr lang="es-ES_tradnl" sz="2400" dirty="0"/>
              <a:t>Relación entre actores donde un actor hereda las funcionalidades de uno o varios actores. </a:t>
            </a:r>
          </a:p>
          <a:p>
            <a:pPr lvl="2"/>
            <a:endParaRPr lang="es-ES" sz="2400" dirty="0"/>
          </a:p>
        </p:txBody>
      </p:sp>
      <p:sp>
        <p:nvSpPr>
          <p:cNvPr id="39939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16832"/>
            <a:ext cx="6336704" cy="48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03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 - Escenarios</a:t>
            </a:r>
            <a:endParaRPr lang="es-ES" dirty="0"/>
          </a:p>
        </p:txBody>
      </p:sp>
      <p:sp>
        <p:nvSpPr>
          <p:cNvPr id="4198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631504" y="2132856"/>
            <a:ext cx="7543800" cy="4022725"/>
          </a:xfrm>
        </p:spPr>
        <p:txBody>
          <a:bodyPr>
            <a:normAutofit/>
          </a:bodyPr>
          <a:lstStyle/>
          <a:p>
            <a:pPr lvl="2"/>
            <a:r>
              <a:rPr lang="es-ES_tradnl" sz="2400" dirty="0"/>
              <a:t>En el escenario se describen:</a:t>
            </a:r>
          </a:p>
          <a:p>
            <a:pPr lvl="2"/>
            <a:endParaRPr lang="es-ES_tradnl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s-ES_tradnl" sz="2400" dirty="0"/>
              <a:t>La interacción del escenario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s-ES_tradnl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s-ES_tradnl" sz="2400" dirty="0"/>
              <a:t>Eventos alternativos</a:t>
            </a:r>
          </a:p>
          <a:p>
            <a:pPr lvl="3"/>
            <a:endParaRPr lang="es-ES_tradnl" sz="2400" dirty="0"/>
          </a:p>
          <a:p>
            <a:pPr lvl="2"/>
            <a:endParaRPr lang="es-ES" sz="2400" dirty="0"/>
          </a:p>
        </p:txBody>
      </p:sp>
      <p:sp>
        <p:nvSpPr>
          <p:cNvPr id="41987" name="6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3212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9001000" cy="864096"/>
          </a:xfrm>
        </p:spPr>
        <p:txBody>
          <a:bodyPr/>
          <a:lstStyle/>
          <a:p>
            <a:r>
              <a:rPr lang="es-ES_tradnl" sz="2400" dirty="0">
                <a:solidFill>
                  <a:schemeClr val="tx1"/>
                </a:solidFill>
              </a:rPr>
              <a:t>Es un conjunto de actividades y resultados asociados  que producen un producto de software.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026" name="Picture 2" descr="http://blog.utm.edu.ec/maricelapinargote/files/2009/10/proceso-del-softwa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32594" r="-7644" b="407"/>
          <a:stretch/>
        </p:blipFill>
        <p:spPr bwMode="auto">
          <a:xfrm>
            <a:off x="2484746" y="3068960"/>
            <a:ext cx="74168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4452912" y="5445224"/>
            <a:ext cx="2029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688288" y="5517232"/>
            <a:ext cx="20292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604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1 Título"/>
          <p:cNvSpPr>
            <a:spLocks noGrp="1"/>
          </p:cNvSpPr>
          <p:nvPr>
            <p:ph type="title"/>
          </p:nvPr>
        </p:nvSpPr>
        <p:spPr>
          <a:xfrm>
            <a:off x="797651" y="229396"/>
            <a:ext cx="7620000" cy="1143000"/>
          </a:xfrm>
        </p:spPr>
        <p:txBody>
          <a:bodyPr>
            <a:noAutofit/>
          </a:bodyPr>
          <a:lstStyle/>
          <a:p>
            <a:r>
              <a:rPr lang="es-ES_tradnl" dirty="0"/>
              <a:t>Casos de Uso  -  Ejemplo de escenario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4403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7963" y="1643066"/>
            <a:ext cx="6702029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Llamada con línea 1"/>
          <p:cNvSpPr/>
          <p:nvPr/>
        </p:nvSpPr>
        <p:spPr>
          <a:xfrm>
            <a:off x="2744994" y="800896"/>
            <a:ext cx="1565672" cy="612775"/>
          </a:xfrm>
          <a:prstGeom prst="borderCallout1">
            <a:avLst>
              <a:gd name="adj1" fmla="val 96983"/>
              <a:gd name="adj2" fmla="val 44967"/>
              <a:gd name="adj3" fmla="val 202189"/>
              <a:gd name="adj4" fmla="val 77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Los nombres del o los responsables del CU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7752184" y="622712"/>
            <a:ext cx="1943100" cy="684213"/>
          </a:xfrm>
          <a:prstGeom prst="borderCallout1">
            <a:avLst>
              <a:gd name="adj1" fmla="val 101790"/>
              <a:gd name="adj2" fmla="val 30959"/>
              <a:gd name="adj3" fmla="val 206158"/>
              <a:gd name="adj4" fmla="val 18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Fecha de la última modificación y la versión actual de CU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4871864" y="836712"/>
            <a:ext cx="2250454" cy="954784"/>
          </a:xfrm>
          <a:prstGeom prst="borderCallout1">
            <a:avLst>
              <a:gd name="adj1" fmla="val 94065"/>
              <a:gd name="adj2" fmla="val 39794"/>
              <a:gd name="adj3" fmla="val 206158"/>
              <a:gd name="adj4" fmla="val 18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Nombre del  CU, debe comenzar con un verbo y representar la meta del CU</a:t>
            </a:r>
            <a:endParaRPr lang="es-ES" sz="1400" dirty="0"/>
          </a:p>
        </p:txBody>
      </p:sp>
      <p:sp>
        <p:nvSpPr>
          <p:cNvPr id="12" name="11 Llamada con línea 1"/>
          <p:cNvSpPr/>
          <p:nvPr/>
        </p:nvSpPr>
        <p:spPr>
          <a:xfrm>
            <a:off x="7122320" y="2636841"/>
            <a:ext cx="2572964" cy="1584325"/>
          </a:xfrm>
          <a:prstGeom prst="borderCallout1">
            <a:avLst>
              <a:gd name="adj1" fmla="val 18750"/>
              <a:gd name="adj2" fmla="val -8333"/>
              <a:gd name="adj3" fmla="val 33128"/>
              <a:gd name="adj4" fmla="val -4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Identificación de CU</a:t>
            </a:r>
          </a:p>
          <a:p>
            <a:pPr>
              <a:defRPr/>
            </a:pPr>
            <a:r>
              <a:rPr lang="es-ES_tradnl" sz="1400" dirty="0"/>
              <a:t>Prioridad, importancia del CU en términos de baja media alta</a:t>
            </a:r>
          </a:p>
          <a:p>
            <a:pPr>
              <a:defRPr/>
            </a:pPr>
            <a:r>
              <a:rPr lang="es-ES_tradnl" sz="1400" dirty="0"/>
              <a:t>L</a:t>
            </a:r>
            <a:r>
              <a:rPr lang="es-ES" sz="1400" dirty="0"/>
              <a:t>a fuente define la entidad que da origen al  CU Por Ejemplo un requerimiento</a:t>
            </a:r>
          </a:p>
        </p:txBody>
      </p:sp>
      <p:sp>
        <p:nvSpPr>
          <p:cNvPr id="13" name="12 Llamada con línea 1"/>
          <p:cNvSpPr/>
          <p:nvPr/>
        </p:nvSpPr>
        <p:spPr>
          <a:xfrm>
            <a:off x="2855120" y="2636838"/>
            <a:ext cx="1944291" cy="684212"/>
          </a:xfrm>
          <a:prstGeom prst="borderCallout1">
            <a:avLst>
              <a:gd name="adj1" fmla="val 41352"/>
              <a:gd name="adj2" fmla="val 102373"/>
              <a:gd name="adj3" fmla="val 160955"/>
              <a:gd name="adj4" fmla="val 1244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600" dirty="0"/>
              <a:t>Actor principal que se beneficia del CU</a:t>
            </a:r>
            <a:endParaRPr lang="es-ES" sz="1600" dirty="0"/>
          </a:p>
        </p:txBody>
      </p:sp>
      <p:sp>
        <p:nvSpPr>
          <p:cNvPr id="14" name="13 Llamada con línea 1"/>
          <p:cNvSpPr/>
          <p:nvPr/>
        </p:nvSpPr>
        <p:spPr>
          <a:xfrm>
            <a:off x="7284245" y="4437063"/>
            <a:ext cx="1944291" cy="684212"/>
          </a:xfrm>
          <a:prstGeom prst="borderCallout1">
            <a:avLst>
              <a:gd name="adj1" fmla="val 18750"/>
              <a:gd name="adj2" fmla="val -8333"/>
              <a:gd name="adj3" fmla="val -21915"/>
              <a:gd name="adj4" fmla="val -340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600" dirty="0"/>
              <a:t>Otros actores que intervienen en el CU</a:t>
            </a:r>
            <a:endParaRPr lang="es-ES" sz="1600" dirty="0"/>
          </a:p>
        </p:txBody>
      </p:sp>
      <p:sp>
        <p:nvSpPr>
          <p:cNvPr id="15" name="14 Llamada con línea 1"/>
          <p:cNvSpPr/>
          <p:nvPr/>
        </p:nvSpPr>
        <p:spPr>
          <a:xfrm>
            <a:off x="7392071" y="5229227"/>
            <a:ext cx="1944290" cy="1296119"/>
          </a:xfrm>
          <a:prstGeom prst="borderCallout1">
            <a:avLst>
              <a:gd name="adj1" fmla="val 18750"/>
              <a:gd name="adj2" fmla="val -8333"/>
              <a:gd name="adj3" fmla="val -27294"/>
              <a:gd name="adj4" fmla="val -148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Cualquier persona que tenga un aporte en el desarrollo y la operación del sistema (diferente del actor)</a:t>
            </a:r>
            <a:endParaRPr lang="es-ES" sz="1400" dirty="0"/>
          </a:p>
        </p:txBody>
      </p:sp>
      <p:sp>
        <p:nvSpPr>
          <p:cNvPr id="16" name="15 Llamada con línea 1"/>
          <p:cNvSpPr/>
          <p:nvPr/>
        </p:nvSpPr>
        <p:spPr>
          <a:xfrm>
            <a:off x="5178030" y="5732463"/>
            <a:ext cx="1944290" cy="685800"/>
          </a:xfrm>
          <a:prstGeom prst="borderCallout1">
            <a:avLst>
              <a:gd name="adj1" fmla="val 18750"/>
              <a:gd name="adj2" fmla="val -8333"/>
              <a:gd name="adj3" fmla="val 19179"/>
              <a:gd name="adj4" fmla="val -991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Una descripción corta y precisa  del propósito del CU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43194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1 Título"/>
          <p:cNvSpPr>
            <a:spLocks noGrp="1"/>
          </p:cNvSpPr>
          <p:nvPr>
            <p:ph type="title"/>
          </p:nvPr>
        </p:nvSpPr>
        <p:spPr>
          <a:xfrm>
            <a:off x="534939" y="470255"/>
            <a:ext cx="10806607" cy="1273283"/>
          </a:xfrm>
        </p:spPr>
        <p:txBody>
          <a:bodyPr>
            <a:normAutofit/>
          </a:bodyPr>
          <a:lstStyle/>
          <a:p>
            <a:r>
              <a:rPr lang="es-ES_tradnl" dirty="0"/>
              <a:t>Casos de Uso- Ejemplo de escenario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type="body" sz="quarter" idx="14"/>
          </p:nvPr>
        </p:nvSpPr>
        <p:spPr>
          <a:xfrm>
            <a:off x="373791" y="5960425"/>
            <a:ext cx="4190993" cy="357190"/>
          </a:xfrm>
        </p:spPr>
        <p:txBody>
          <a:bodyPr/>
          <a:lstStyle/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>
          <a:xfrm>
            <a:off x="6518143" y="5959831"/>
            <a:ext cx="4705351" cy="365125"/>
          </a:xfrm>
        </p:spPr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>
          <a:xfrm>
            <a:off x="9112329" y="2432035"/>
            <a:ext cx="2926080" cy="1397039"/>
          </a:xfrm>
        </p:spPr>
        <p:txBody>
          <a:bodyPr/>
          <a:lstStyle/>
          <a:p>
            <a:fld id="{EDD1052B-6F63-438E-BAAA-26CAC9AAF82C}" type="slidenum">
              <a:rPr lang="es-ES" smtClean="0"/>
              <a:pPr/>
              <a:t>31</a:t>
            </a:fld>
            <a:endParaRPr lang="es-ES" dirty="0"/>
          </a:p>
        </p:txBody>
      </p:sp>
      <p:pic>
        <p:nvPicPr>
          <p:cNvPr id="450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4373" y="1257658"/>
            <a:ext cx="6687741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Llamada con línea 1"/>
          <p:cNvSpPr/>
          <p:nvPr/>
        </p:nvSpPr>
        <p:spPr>
          <a:xfrm>
            <a:off x="7184233" y="-15517"/>
            <a:ext cx="1944290" cy="1655763"/>
          </a:xfrm>
          <a:prstGeom prst="borderCallout1">
            <a:avLst>
              <a:gd name="adj1" fmla="val 18750"/>
              <a:gd name="adj2" fmla="val -8333"/>
              <a:gd name="adj3" fmla="val 85224"/>
              <a:gd name="adj4" fmla="val -169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Una restricción del estado del  sistema antes de la ejecución del CU ( por ejemplo otro CU que debe ejecutarse previamente)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2594373" y="127355"/>
            <a:ext cx="1997869" cy="685800"/>
          </a:xfrm>
          <a:prstGeom prst="borderCallout1">
            <a:avLst>
              <a:gd name="adj1" fmla="val 105481"/>
              <a:gd name="adj2" fmla="val 46323"/>
              <a:gd name="adj3" fmla="val 224198"/>
              <a:gd name="adj4" fmla="val 41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Evento que inicia la ejecución de un CU (por ejemplo el tiempo)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2971801" y="4375505"/>
            <a:ext cx="1944290" cy="1657350"/>
          </a:xfrm>
          <a:prstGeom prst="borderCallout1">
            <a:avLst>
              <a:gd name="adj1" fmla="val 49"/>
              <a:gd name="adj2" fmla="val 53681"/>
              <a:gd name="adj3" fmla="val -134204"/>
              <a:gd name="adj4" fmla="val 4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s-ES_tradnl" sz="1400" dirty="0">
                <a:solidFill>
                  <a:srgbClr val="FFFFFF"/>
                </a:solidFill>
              </a:rPr>
              <a:t>Secuencia normal (sin errores ni condiciones) realizada por los actores y el sistema.</a:t>
            </a:r>
          </a:p>
          <a:p>
            <a:r>
              <a:rPr lang="es-ES_tradnl" sz="1400" dirty="0">
                <a:solidFill>
                  <a:srgbClr val="FFFFFF"/>
                </a:solidFill>
              </a:rPr>
              <a:t>Debe representar la interacción entre el actor y el sistema.</a:t>
            </a:r>
            <a:endParaRPr lang="es-E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1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Casos de Uso- Ejemplo de escenario</a:t>
            </a:r>
            <a:endParaRPr lang="es-ES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665" y="1527176"/>
            <a:ext cx="5941219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Llamada con línea 1"/>
          <p:cNvSpPr/>
          <p:nvPr/>
        </p:nvSpPr>
        <p:spPr>
          <a:xfrm>
            <a:off x="7580711" y="476673"/>
            <a:ext cx="2043681" cy="1080667"/>
          </a:xfrm>
          <a:prstGeom prst="borderCallout1">
            <a:avLst>
              <a:gd name="adj1" fmla="val 18750"/>
              <a:gd name="adj2" fmla="val -8333"/>
              <a:gd name="adj3" fmla="val 120198"/>
              <a:gd name="adj4" fmla="val -175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Describen el comportamiento si ocurre una excepción o variación del curso típico</a:t>
            </a:r>
            <a:endParaRPr lang="es-ES" sz="1400" dirty="0"/>
          </a:p>
        </p:txBody>
      </p:sp>
      <p:sp>
        <p:nvSpPr>
          <p:cNvPr id="9" name="8 Llamada con línea 1"/>
          <p:cNvSpPr/>
          <p:nvPr/>
        </p:nvSpPr>
        <p:spPr>
          <a:xfrm>
            <a:off x="7580711" y="1628801"/>
            <a:ext cx="1944290" cy="863577"/>
          </a:xfrm>
          <a:prstGeom prst="borderCallout1">
            <a:avLst>
              <a:gd name="adj1" fmla="val 18750"/>
              <a:gd name="adj2" fmla="val -8333"/>
              <a:gd name="adj3" fmla="val 299105"/>
              <a:gd name="adj4" fmla="val -184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Establece la finalización con éxito del CU</a:t>
            </a:r>
            <a:endParaRPr lang="es-ES" sz="1400" dirty="0"/>
          </a:p>
        </p:txBody>
      </p:sp>
      <p:sp>
        <p:nvSpPr>
          <p:cNvPr id="10" name="9 Llamada con línea 1"/>
          <p:cNvSpPr/>
          <p:nvPr/>
        </p:nvSpPr>
        <p:spPr>
          <a:xfrm>
            <a:off x="7580711" y="2564905"/>
            <a:ext cx="2043680" cy="792661"/>
          </a:xfrm>
          <a:prstGeom prst="borderCallout1">
            <a:avLst>
              <a:gd name="adj1" fmla="val 18750"/>
              <a:gd name="adj2" fmla="val -8333"/>
              <a:gd name="adj3" fmla="val 251092"/>
              <a:gd name="adj4" fmla="val -176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Restricción del estado del sistema después de la finalización exitosa del CU </a:t>
            </a:r>
            <a:endParaRPr lang="es-ES" sz="1400" dirty="0"/>
          </a:p>
        </p:txBody>
      </p:sp>
      <p:sp>
        <p:nvSpPr>
          <p:cNvPr id="11" name="10 Llamada con línea 1"/>
          <p:cNvSpPr/>
          <p:nvPr/>
        </p:nvSpPr>
        <p:spPr>
          <a:xfrm>
            <a:off x="7337823" y="3573463"/>
            <a:ext cx="2187178" cy="647700"/>
          </a:xfrm>
          <a:prstGeom prst="borderCallout1">
            <a:avLst>
              <a:gd name="adj1" fmla="val 18750"/>
              <a:gd name="adj2" fmla="val -8333"/>
              <a:gd name="adj3" fmla="val 230688"/>
              <a:gd name="adj4" fmla="val -146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Políticas y procedimientos relacionados con la ejecución del CU</a:t>
            </a:r>
            <a:endParaRPr lang="es-ES" sz="1400" dirty="0"/>
          </a:p>
        </p:txBody>
      </p:sp>
      <p:sp>
        <p:nvSpPr>
          <p:cNvPr id="12" name="11 Llamada con línea 1"/>
          <p:cNvSpPr/>
          <p:nvPr/>
        </p:nvSpPr>
        <p:spPr>
          <a:xfrm>
            <a:off x="7284245" y="4365105"/>
            <a:ext cx="2628179" cy="935559"/>
          </a:xfrm>
          <a:prstGeom prst="borderCallout1">
            <a:avLst>
              <a:gd name="adj1" fmla="val 18750"/>
              <a:gd name="adj2" fmla="val -8333"/>
              <a:gd name="adj3" fmla="val 133548"/>
              <a:gd name="adj4" fmla="val -141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Restricciones y especificaciones para la implantación del CU, por ejemplo requisitos no funcionales </a:t>
            </a:r>
            <a:endParaRPr lang="es-ES" sz="1400" dirty="0"/>
          </a:p>
        </p:txBody>
      </p:sp>
      <p:sp>
        <p:nvSpPr>
          <p:cNvPr id="13" name="12 Llamada con línea 1"/>
          <p:cNvSpPr/>
          <p:nvPr/>
        </p:nvSpPr>
        <p:spPr>
          <a:xfrm>
            <a:off x="7284245" y="5445128"/>
            <a:ext cx="2484163" cy="720725"/>
          </a:xfrm>
          <a:prstGeom prst="borderCallout1">
            <a:avLst>
              <a:gd name="adj1" fmla="val 18750"/>
              <a:gd name="adj2" fmla="val -8333"/>
              <a:gd name="adj3" fmla="val 94802"/>
              <a:gd name="adj4" fmla="val -14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Cualquier hipótesis relevante sobre el CU</a:t>
            </a:r>
            <a:endParaRPr lang="es-ES" sz="1400" dirty="0"/>
          </a:p>
        </p:txBody>
      </p:sp>
      <p:sp>
        <p:nvSpPr>
          <p:cNvPr id="14" name="13 Llamada con línea 1"/>
          <p:cNvSpPr/>
          <p:nvPr/>
        </p:nvSpPr>
        <p:spPr>
          <a:xfrm>
            <a:off x="7284245" y="6308728"/>
            <a:ext cx="2484162" cy="549275"/>
          </a:xfrm>
          <a:prstGeom prst="borderCallout1">
            <a:avLst>
              <a:gd name="adj1" fmla="val 18750"/>
              <a:gd name="adj2" fmla="val -8333"/>
              <a:gd name="adj3" fmla="val 48894"/>
              <a:gd name="adj4" fmla="val -14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_tradnl" sz="1400" dirty="0"/>
              <a:t>Aspectos a tener en cuenta antes de finalizar el CU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51248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Casos de Uso – Proceso de modelado</a:t>
            </a:r>
            <a:endParaRPr lang="es-ES" sz="3200" dirty="0"/>
          </a:p>
        </p:txBody>
      </p:sp>
      <p:sp>
        <p:nvSpPr>
          <p:cNvPr id="47106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775520" y="2420888"/>
            <a:ext cx="7543800" cy="4022725"/>
          </a:xfrm>
        </p:spPr>
        <p:txBody>
          <a:bodyPr>
            <a:normAutofit/>
          </a:bodyPr>
          <a:lstStyle/>
          <a:p>
            <a:r>
              <a:rPr lang="es-ES_tradnl" sz="2400" dirty="0"/>
              <a:t>Pasos</a:t>
            </a:r>
          </a:p>
          <a:p>
            <a:pPr lvl="1"/>
            <a:r>
              <a:rPr lang="es-ES_tradnl" sz="2400" dirty="0"/>
              <a:t>Identificar a los actores</a:t>
            </a:r>
          </a:p>
          <a:p>
            <a:pPr lvl="1"/>
            <a:r>
              <a:rPr lang="es-ES_tradnl" sz="2400" dirty="0"/>
              <a:t>Identificar los CU para los requerimientos </a:t>
            </a:r>
          </a:p>
          <a:p>
            <a:pPr lvl="1"/>
            <a:r>
              <a:rPr lang="es-ES_tradnl" sz="2400" dirty="0"/>
              <a:t>Construir el diagrama</a:t>
            </a:r>
          </a:p>
          <a:p>
            <a:pPr lvl="1"/>
            <a:r>
              <a:rPr lang="es-ES_tradnl" sz="2400" dirty="0"/>
              <a:t>Realizar los escenarios</a:t>
            </a:r>
          </a:p>
          <a:p>
            <a:endParaRPr lang="es-ES" sz="2400" dirty="0"/>
          </a:p>
        </p:txBody>
      </p:sp>
      <p:sp>
        <p:nvSpPr>
          <p:cNvPr id="47107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27427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Casos de Uso – Proceso de modelado</a:t>
            </a:r>
            <a:endParaRPr lang="es-ES" sz="32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1343472" y="1844824"/>
            <a:ext cx="7543800" cy="4022725"/>
          </a:xfrm>
        </p:spPr>
        <p:txBody>
          <a:bodyPr>
            <a:noAutofit/>
          </a:bodyPr>
          <a:lstStyle/>
          <a:p>
            <a:pPr lvl="1"/>
            <a:r>
              <a:rPr lang="es-ES_tradnl" sz="2400" b="1" dirty="0"/>
              <a:t>Identificar a los actores</a:t>
            </a:r>
          </a:p>
          <a:p>
            <a:pPr lvl="2"/>
            <a:r>
              <a:rPr lang="es-ES_tradnl" sz="2400" dirty="0"/>
              <a:t>Dónde buscar actores potenciales:</a:t>
            </a:r>
          </a:p>
          <a:p>
            <a:pPr lvl="3"/>
            <a:r>
              <a:rPr lang="es-ES_tradnl" sz="2400" dirty="0"/>
              <a:t>Documentación o manuales existentes</a:t>
            </a:r>
          </a:p>
          <a:p>
            <a:pPr lvl="3"/>
            <a:r>
              <a:rPr lang="es-ES_tradnl" sz="2400" dirty="0"/>
              <a:t>Minutas de reunión</a:t>
            </a:r>
          </a:p>
          <a:p>
            <a:pPr lvl="3"/>
            <a:r>
              <a:rPr lang="es-ES_tradnl" sz="2400" dirty="0"/>
              <a:t>Documentos de requerimientos</a:t>
            </a:r>
          </a:p>
          <a:p>
            <a:pPr lvl="2"/>
            <a:r>
              <a:rPr lang="es-ES_tradnl" sz="2400" dirty="0"/>
              <a:t>Responder a:</a:t>
            </a:r>
          </a:p>
          <a:p>
            <a:pPr lvl="3"/>
            <a:r>
              <a:rPr lang="es-ES_tradnl" sz="2400" dirty="0"/>
              <a:t>¿Quién o qué proporciona las entradas al sistema?</a:t>
            </a:r>
          </a:p>
          <a:p>
            <a:pPr lvl="3"/>
            <a:r>
              <a:rPr lang="es-ES_tradnl" sz="2400" dirty="0"/>
              <a:t>¿Quién o qué recibe las salidas del sistema?</a:t>
            </a:r>
          </a:p>
          <a:p>
            <a:pPr lvl="3"/>
            <a:r>
              <a:rPr lang="es-ES_tradnl" sz="2400" dirty="0"/>
              <a:t>¿Se requieren interfaces con otros sistemas?</a:t>
            </a:r>
          </a:p>
          <a:p>
            <a:pPr lvl="3"/>
            <a:r>
              <a:rPr lang="es-ES_tradnl" sz="2400" dirty="0"/>
              <a:t>¿Quien mantendrá la información en el sistema?</a:t>
            </a:r>
          </a:p>
          <a:p>
            <a:pPr lvl="2"/>
            <a:r>
              <a:rPr lang="es-ES_tradnl" sz="2400" dirty="0"/>
              <a:t>Deberán nombrarse con un sustantivo o frase sustantiva</a:t>
            </a:r>
          </a:p>
          <a:p>
            <a:pPr lvl="3"/>
            <a:endParaRPr lang="es-ES" sz="2400" dirty="0"/>
          </a:p>
        </p:txBody>
      </p:sp>
      <p:sp>
        <p:nvSpPr>
          <p:cNvPr id="48131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562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Casos de Uso – Proceso de modelado</a:t>
            </a:r>
            <a:endParaRPr lang="es-ES" sz="32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2346722" y="1846265"/>
            <a:ext cx="7543800" cy="4022725"/>
          </a:xfrm>
        </p:spPr>
        <p:txBody>
          <a:bodyPr>
            <a:noAutofit/>
          </a:bodyPr>
          <a:lstStyle/>
          <a:p>
            <a:pPr lvl="1"/>
            <a:r>
              <a:rPr lang="es-ES_tradnl" sz="2400" b="1" dirty="0"/>
              <a:t>Identificar a los actores</a:t>
            </a:r>
          </a:p>
          <a:p>
            <a:pPr lvl="1"/>
            <a:r>
              <a:rPr lang="es-ES_tradnl" sz="2400" b="1" dirty="0"/>
              <a:t>Identificar los CU para los requerimientos </a:t>
            </a:r>
          </a:p>
          <a:p>
            <a:pPr lvl="2"/>
            <a:r>
              <a:rPr lang="es-ES_tradnl" sz="2400" dirty="0"/>
              <a:t>Responder a </a:t>
            </a:r>
          </a:p>
          <a:p>
            <a:pPr lvl="3"/>
            <a:r>
              <a:rPr lang="es-ES_tradnl" sz="2400" dirty="0"/>
              <a:t>¿Cuáles son las principales tareas del actor?</a:t>
            </a:r>
          </a:p>
          <a:p>
            <a:pPr lvl="3"/>
            <a:r>
              <a:rPr lang="es-ES_tradnl" sz="2400" dirty="0"/>
              <a:t>¿Qué información necesita el actor del sistema?</a:t>
            </a:r>
          </a:p>
          <a:p>
            <a:pPr lvl="3"/>
            <a:r>
              <a:rPr lang="es-ES_tradnl" sz="2400" dirty="0"/>
              <a:t>¿Qué información proporciona el actor al sistema?</a:t>
            </a:r>
          </a:p>
          <a:p>
            <a:pPr lvl="3"/>
            <a:r>
              <a:rPr lang="es-ES_tradnl" sz="2400" dirty="0"/>
              <a:t>¿Necesita el sistema informar al actor de eventos o cambios ocurridos?</a:t>
            </a:r>
          </a:p>
          <a:p>
            <a:pPr lvl="3"/>
            <a:r>
              <a:rPr lang="es-ES_tradnl" sz="2400" dirty="0"/>
              <a:t>¿Necesita el actor informar al sistema de eventos o cambios ocurridos?</a:t>
            </a:r>
          </a:p>
          <a:p>
            <a:pPr lvl="1"/>
            <a:r>
              <a:rPr lang="es-ES_tradnl" sz="2400" b="1" dirty="0"/>
              <a:t>Construir el diagrama</a:t>
            </a:r>
          </a:p>
          <a:p>
            <a:pPr lvl="1"/>
            <a:r>
              <a:rPr lang="es-ES_tradnl" sz="2400" b="1" dirty="0"/>
              <a:t>Realizar los escenarios</a:t>
            </a:r>
          </a:p>
          <a:p>
            <a:endParaRPr lang="es-ES" sz="2400" dirty="0"/>
          </a:p>
        </p:txBody>
      </p:sp>
      <p:sp>
        <p:nvSpPr>
          <p:cNvPr id="49155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438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Casos de Uso – Características importantes</a:t>
            </a:r>
            <a:endParaRPr lang="es-ES" sz="320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983432" y="2132856"/>
            <a:ext cx="9865096" cy="4022725"/>
          </a:xfrm>
        </p:spPr>
        <p:txBody>
          <a:bodyPr>
            <a:noAutofit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Un CU debe representar una funcionalidad concreta.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La descripción de los pasos en los escenarios debe contener más de un paso, para representar la interacción entre los componentes.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El uso de condicionales en el curso normal, es limitado a la invocación de excepciones, ya que este flujo representa la ejecución del caso sin alteraciones.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Las pre-condiciones no deben representarse en los cursos alternativos, ya que al ser una pre-condición no va a ocurrir.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s-ES_tradnl" sz="2400" dirty="0"/>
              <a:t>Los “uses” deben ser accedidos por lo menos desde dos CU.</a:t>
            </a:r>
            <a:endParaRPr lang="es-ES" sz="2400" dirty="0"/>
          </a:p>
        </p:txBody>
      </p:sp>
      <p:sp>
        <p:nvSpPr>
          <p:cNvPr id="50179" name="5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/>
              <a:t>Whitten y Bentley </a:t>
            </a:r>
            <a:endParaRPr lang="es-ES"/>
          </a:p>
          <a:p>
            <a:endParaRPr lang="es-ES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14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Casos de Uso – Ejemplo</a:t>
            </a:r>
            <a:endParaRPr lang="es-AR" sz="3200" dirty="0"/>
          </a:p>
        </p:txBody>
      </p:sp>
      <p:sp>
        <p:nvSpPr>
          <p:cNvPr id="11" name="Marcador de contenido 10"/>
          <p:cNvSpPr>
            <a:spLocks noGrp="1"/>
          </p:cNvSpPr>
          <p:nvPr>
            <p:ph type="body" sz="quarter" idx="13"/>
          </p:nvPr>
        </p:nvSpPr>
        <p:spPr>
          <a:xfrm>
            <a:off x="1127448" y="2060848"/>
            <a:ext cx="10081120" cy="40233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400" dirty="0"/>
              <a:t>Un sitio web brinda información acerca de los artículos periodísticos más destacados de la semana. La información puede ser accedida por usuarios registrados o anónimos. A los usuarios registrados se les permite leer y/o descargar los artículos. Si el artículo tiene categoría “exclusiva” la descarga del artículo tendrá un costo. El pago es mediante tarjeta de crédito.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A los usuarios anónimos sólo se les permite leer los artículos.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Un usuario anónimo puede registrarse y pasar a ser un usuario registrado, para lo cual debe completar los datos personales, ingresar el número de tarjeta de crédito a la que se cargará el monto mensual del abono. </a:t>
            </a:r>
            <a:endParaRPr lang="es-AR" sz="2400" dirty="0"/>
          </a:p>
          <a:p>
            <a:pPr marL="0" indent="0" algn="just">
              <a:buNone/>
            </a:pPr>
            <a:r>
              <a:rPr lang="es-ES_tradnl" sz="2400" dirty="0"/>
              <a:t>Los usuarios registrados pueden modificar sus datos personales.</a:t>
            </a:r>
            <a:endParaRPr lang="es-AR" sz="2400" dirty="0"/>
          </a:p>
          <a:p>
            <a:pPr algn="just"/>
            <a:endParaRPr lang="es-AR" sz="2400" dirty="0"/>
          </a:p>
          <a:p>
            <a:pPr algn="just"/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DD1052B-6F63-438E-BAAA-26CAC9AAF82C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0912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Casos de Uso – Ejemplo</a:t>
            </a:r>
            <a:endParaRPr lang="es-AR" sz="3200" dirty="0"/>
          </a:p>
        </p:txBody>
      </p:sp>
      <p:sp>
        <p:nvSpPr>
          <p:cNvPr id="2" name="1 Marcador de contenido"/>
          <p:cNvSpPr>
            <a:spLocks noGrp="1"/>
          </p:cNvSpPr>
          <p:nvPr>
            <p:ph sz="quarter" idx="1"/>
          </p:nvPr>
        </p:nvSpPr>
        <p:spPr>
          <a:xfrm>
            <a:off x="407368" y="1916832"/>
            <a:ext cx="10972800" cy="4176464"/>
          </a:xfrm>
        </p:spPr>
        <p:txBody>
          <a:bodyPr>
            <a:normAutofit/>
          </a:bodyPr>
          <a:lstStyle/>
          <a:p>
            <a:r>
              <a:rPr lang="es-ES_tradnl" sz="2000" b="1" dirty="0"/>
              <a:t>Identificar los actores:</a:t>
            </a:r>
          </a:p>
          <a:p>
            <a:pPr lvl="1"/>
            <a:r>
              <a:rPr lang="es-ES_tradnl" sz="2000" dirty="0"/>
              <a:t>Usuario Anónimo</a:t>
            </a:r>
          </a:p>
          <a:p>
            <a:pPr lvl="1"/>
            <a:r>
              <a:rPr lang="es-ES_tradnl" sz="2000" dirty="0"/>
              <a:t>Usuario Registrado</a:t>
            </a:r>
          </a:p>
          <a:p>
            <a:pPr lvl="1"/>
            <a:r>
              <a:rPr lang="es-ES_tradnl" sz="2000" dirty="0"/>
              <a:t>Servidor Externo (Banco)</a:t>
            </a:r>
          </a:p>
          <a:p>
            <a:r>
              <a:rPr lang="es-ES_tradnl" sz="2000" b="1" dirty="0"/>
              <a:t>Identificar casos de uso</a:t>
            </a:r>
          </a:p>
          <a:p>
            <a:pPr lvl="1"/>
            <a:r>
              <a:rPr lang="es-ES_tradnl" sz="2000" dirty="0"/>
              <a:t>Leer Artículo</a:t>
            </a:r>
          </a:p>
          <a:p>
            <a:pPr lvl="1"/>
            <a:r>
              <a:rPr lang="es-ES_tradnl" sz="2000" dirty="0"/>
              <a:t>Descargar Artículo</a:t>
            </a:r>
          </a:p>
          <a:p>
            <a:pPr lvl="1"/>
            <a:r>
              <a:rPr lang="es-ES_tradnl" sz="2000" dirty="0"/>
              <a:t>Registrarse</a:t>
            </a:r>
          </a:p>
          <a:p>
            <a:pPr lvl="1"/>
            <a:r>
              <a:rPr lang="es-ES_tradnl" sz="2000" dirty="0"/>
              <a:t>Modificar Datos Personales</a:t>
            </a:r>
          </a:p>
          <a:p>
            <a:pPr lvl="1"/>
            <a:r>
              <a:rPr lang="es-ES_tradnl" sz="2000" dirty="0"/>
              <a:t>Iniciar Sesión</a:t>
            </a:r>
          </a:p>
          <a:p>
            <a:pPr lvl="1"/>
            <a:r>
              <a:rPr lang="es-ES_tradnl" sz="2000" dirty="0"/>
              <a:t>Cerrar Sesión</a:t>
            </a:r>
          </a:p>
          <a:p>
            <a:pPr lvl="1"/>
            <a:r>
              <a:rPr lang="es-ES_tradnl" sz="2000" dirty="0"/>
              <a:t>Verificar Tarjeta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469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Título"/>
          <p:cNvSpPr>
            <a:spLocks noGrp="1"/>
          </p:cNvSpPr>
          <p:nvPr>
            <p:ph type="title"/>
          </p:nvPr>
        </p:nvSpPr>
        <p:spPr>
          <a:xfrm>
            <a:off x="2325291" y="-111801"/>
            <a:ext cx="7543800" cy="1450757"/>
          </a:xfrm>
        </p:spPr>
        <p:txBody>
          <a:bodyPr/>
          <a:lstStyle/>
          <a:p>
            <a:r>
              <a:rPr lang="es-ES_tradnl" sz="3600" dirty="0"/>
              <a:t>Casos de uso – Ejemplo - Diagrama</a:t>
            </a:r>
            <a:endParaRPr lang="es-AR" sz="3600" dirty="0"/>
          </a:p>
        </p:txBody>
      </p:sp>
      <p:sp>
        <p:nvSpPr>
          <p:cNvPr id="27" name="Marcador de pie de página 2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28" name="Marcador de número de diapositiva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30" name="2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836712"/>
            <a:ext cx="659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256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1055440" y="2060848"/>
            <a:ext cx="8928992" cy="3168352"/>
          </a:xfrm>
        </p:spPr>
        <p:txBody>
          <a:bodyPr/>
          <a:lstStyle/>
          <a:p>
            <a:r>
              <a:rPr lang="es-ES_tradnl" sz="2800" dirty="0">
                <a:solidFill>
                  <a:schemeClr val="tx1"/>
                </a:solidFill>
              </a:rPr>
              <a:t>Actividades fundamentales de los procesos: </a:t>
            </a:r>
          </a:p>
          <a:p>
            <a:endParaRPr lang="es-ES_tradnl" sz="2800" dirty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Especificación 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Desarrollo 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Validación 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Evolución del software</a:t>
            </a:r>
          </a:p>
          <a:p>
            <a:r>
              <a:rPr lang="es-ES_tradnl" sz="2800" dirty="0">
                <a:solidFill>
                  <a:schemeClr val="tx1"/>
                </a:solidFill>
              </a:rPr>
              <a:t>Los IS son los responsables de realizar estas actividades.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4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328" y="1844824"/>
            <a:ext cx="2128110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1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325290" y="-405635"/>
            <a:ext cx="9027293" cy="1450757"/>
          </a:xfrm>
        </p:spPr>
        <p:txBody>
          <a:bodyPr/>
          <a:lstStyle/>
          <a:p>
            <a:r>
              <a:rPr lang="es-ES_tradnl" dirty="0"/>
              <a:t>Casos de uso – Ejemplo- Escenarios</a:t>
            </a:r>
            <a:endParaRPr lang="es-A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/>
          </p:nvPr>
        </p:nvGraphicFramePr>
        <p:xfrm>
          <a:off x="3071666" y="980730"/>
          <a:ext cx="6183305" cy="5850268"/>
        </p:xfrm>
        <a:graphic>
          <a:graphicData uri="http://schemas.openxmlformats.org/drawingml/2006/table">
            <a:tbl>
              <a:tblPr/>
              <a:tblGrid>
                <a:gridCol w="1701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953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Nombre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 </a:t>
                      </a: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del caso de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 uso:</a:t>
                      </a:r>
                      <a:r>
                        <a:rPr lang="es-ES_tradnl" sz="1200" dirty="0">
                          <a:latin typeface="Times New Roman"/>
                          <a:ea typeface="Times New Roman"/>
                        </a:rPr>
                        <a:t> 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dirty="0">
                          <a:latin typeface="Verdana"/>
                          <a:ea typeface="Times New Roman"/>
                        </a:rPr>
                        <a:t>Iniciar sesión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54"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Descripción: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AR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Este caso de uso describe el evento en el que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un usuario registrado</a:t>
                      </a:r>
                      <a:r>
                        <a:rPr kumimoji="0" lang="es-ES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inicia</a:t>
                      </a:r>
                      <a:r>
                        <a:rPr kumimoji="0" lang="es-ES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kumimoji="0" lang="es-ES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sesión con su nombre de usuario y contraseña.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  <a:cs typeface="Times New Roman"/>
                        </a:rPr>
                        <a:t>Actores: 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Usuario Registrado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Precondiciones:</a:t>
                      </a:r>
                      <a:r>
                        <a:rPr lang="es-ES_tradnl" sz="1200" dirty="0">
                          <a:latin typeface="Times New Roman"/>
                          <a:ea typeface="Times New Roman"/>
                        </a:rPr>
                        <a:t> 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El</a:t>
                      </a:r>
                      <a:r>
                        <a:rPr kumimoji="0" lang="es-ES_tradnl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usuario debe estar registrado en el sistema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Ocasionador:</a:t>
                      </a:r>
                      <a:endParaRPr lang="es-AR" sz="1200" b="1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El usuario accede al sito</a:t>
                      </a:r>
                      <a:r>
                        <a:rPr kumimoji="0" lang="es-ES_tradnl" sz="1200" kern="1200" baseline="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 web para </a:t>
                      </a:r>
                      <a:r>
                        <a:rPr kumimoji="0" lang="es-ES_tradnl" sz="1200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Times New Roman"/>
                        </a:rPr>
                        <a:t>iniciar una sesión.</a:t>
                      </a:r>
                      <a:endParaRPr kumimoji="0" lang="es-AR" sz="1200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953">
                <a:tc rowSpan="2"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637540" algn="l"/>
                        </a:tabLst>
                        <a:defRPr/>
                      </a:pPr>
                      <a:r>
                        <a:rPr lang="es-ES" sz="1200" b="1" dirty="0">
                          <a:latin typeface="Verdana"/>
                          <a:ea typeface="Times New Roman"/>
                        </a:rPr>
                        <a:t>Curso Normal</a:t>
                      </a:r>
                      <a:r>
                        <a:rPr lang="es-ES" sz="1200" b="1" baseline="0" dirty="0">
                          <a:latin typeface="Verdana"/>
                          <a:ea typeface="Times New Roman"/>
                        </a:rPr>
                        <a:t>:</a:t>
                      </a:r>
                      <a:endParaRPr lang="es-AR" sz="1200" dirty="0">
                        <a:latin typeface="Times New Roman"/>
                        <a:ea typeface="Times New Roman"/>
                      </a:endParaRPr>
                    </a:p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Acción del Actor</a:t>
                      </a:r>
                      <a:endParaRPr lang="es-AR" sz="1200" b="1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Respuesta del Sistema</a:t>
                      </a:r>
                      <a:endParaRPr lang="es-AR" sz="1200" b="1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441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</a:t>
                      </a: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 1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selecciona la opción de iniciar sesión.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3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usuario ingresa el nombre de usuario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4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ingresa la contraseña.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5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usuario presiona ingresar.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2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sistema presenta la pantalla donde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se solicita al usuario y contraseña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6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sistema verifica el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nombre de usuario y contraseña.</a:t>
                      </a:r>
                    </a:p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baseline="0" dirty="0">
                          <a:latin typeface="Verdana"/>
                          <a:ea typeface="Times New Roman"/>
                          <a:cs typeface="Times New Roman"/>
                        </a:rPr>
                        <a:t>Paso 7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: el sistema presenta la pantalla de sesión iniciada.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70">
                <a:tc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kumimoji="0" lang="es-ES_tradnl" sz="1200" b="1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Curso Alterno:</a:t>
                      </a:r>
                      <a:endParaRPr kumimoji="0" lang="es-AR" sz="1200" b="1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+mn-cs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b="1" dirty="0">
                          <a:latin typeface="Verdana"/>
                          <a:ea typeface="Times New Roman"/>
                          <a:cs typeface="Times New Roman"/>
                        </a:rPr>
                        <a:t>Paso alternativo 6</a:t>
                      </a: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: el usuario o la contraseña no son válidas.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Se notifica la discrepancia y se le pide nuevamente que ingrese dichos datos.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3848">
                <a:tc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kumimoji="0" lang="es-ES_tradnl" sz="1200" b="1" kern="1200" dirty="0" err="1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Postcondición</a:t>
                      </a:r>
                      <a:r>
                        <a:rPr kumimoji="0" lang="es-ES_tradnl" sz="1200" b="1" kern="1200" dirty="0">
                          <a:solidFill>
                            <a:schemeClr val="tx1"/>
                          </a:solidFill>
                          <a:latin typeface="Verdana"/>
                          <a:ea typeface="Times New Roman"/>
                          <a:cs typeface="+mn-cs"/>
                        </a:rPr>
                        <a:t>:</a:t>
                      </a:r>
                      <a:endParaRPr kumimoji="0" lang="es-AR" sz="1200" b="1" kern="1200" dirty="0">
                        <a:solidFill>
                          <a:schemeClr val="tx1"/>
                        </a:solidFill>
                        <a:latin typeface="Verdana"/>
                        <a:ea typeface="Times New Roman"/>
                        <a:cs typeface="+mn-cs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637540" algn="l"/>
                        </a:tabLst>
                      </a:pPr>
                      <a:r>
                        <a:rPr lang="es-ES_tradnl" sz="1200" dirty="0">
                          <a:latin typeface="Verdana"/>
                          <a:ea typeface="Times New Roman"/>
                          <a:cs typeface="Times New Roman"/>
                        </a:rPr>
                        <a:t>La sesión ha sido iniciada exitosamente</a:t>
                      </a:r>
                      <a:r>
                        <a:rPr lang="es-ES_tradnl" sz="1200" baseline="0" dirty="0">
                          <a:latin typeface="Verdana"/>
                          <a:ea typeface="Times New Roman"/>
                          <a:cs typeface="Times New Roman"/>
                        </a:rPr>
                        <a:t> y las opciones para usuarios registrados aparecen habilitadas.</a:t>
                      </a:r>
                      <a:endParaRPr lang="es-AR" sz="1200" dirty="0">
                        <a:latin typeface="Verdana"/>
                        <a:ea typeface="Times New Roman"/>
                        <a:cs typeface="Times New Roman"/>
                      </a:endParaRPr>
                    </a:p>
                  </a:txBody>
                  <a:tcPr marL="28575" marR="28575" marT="38100" marB="381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321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  <a:endParaRPr lang="es-ES" dirty="0"/>
          </a:p>
        </p:txBody>
      </p:sp>
      <p:sp>
        <p:nvSpPr>
          <p:cNvPr id="58370" name="2 Marcador de contenido"/>
          <p:cNvSpPr>
            <a:spLocks noGrp="1"/>
          </p:cNvSpPr>
          <p:nvPr>
            <p:ph type="body" sz="quarter" idx="14"/>
          </p:nvPr>
        </p:nvSpPr>
        <p:spPr>
          <a:xfrm>
            <a:off x="1847529" y="1845734"/>
            <a:ext cx="8043232" cy="4023360"/>
          </a:xfrm>
        </p:spPr>
        <p:txBody>
          <a:bodyPr/>
          <a:lstStyle/>
          <a:p>
            <a:r>
              <a:rPr lang="es-ES_tradnl" sz="2000" dirty="0"/>
              <a:t>Libros Utilizados</a:t>
            </a:r>
          </a:p>
          <a:p>
            <a:endParaRPr lang="es-ES_tradnl" sz="2000" dirty="0"/>
          </a:p>
          <a:p>
            <a:pPr lvl="1"/>
            <a:r>
              <a:rPr lang="es-ES" sz="2000" dirty="0"/>
              <a:t>Sommerville Ian,  </a:t>
            </a:r>
            <a:r>
              <a:rPr lang="es-ES" sz="2000"/>
              <a:t>Capítulos 4, </a:t>
            </a:r>
            <a:r>
              <a:rPr lang="es-ES" sz="2000" dirty="0"/>
              <a:t>Ingeniería de software, Addison </a:t>
            </a:r>
            <a:r>
              <a:rPr lang="es-ES" sz="2000"/>
              <a:t>Wesley 2011</a:t>
            </a:r>
            <a:endParaRPr lang="es-ES" sz="2000" dirty="0"/>
          </a:p>
          <a:p>
            <a:pPr lvl="1"/>
            <a:r>
              <a:rPr lang="es-ES_tradnl" sz="2000" dirty="0" err="1"/>
              <a:t>Whitten</a:t>
            </a:r>
            <a:r>
              <a:rPr lang="es-ES_tradnl" sz="2000" dirty="0"/>
              <a:t> y Bentley, Análisis de Sistemas Diseño y Métodos, Capítulo 6, Mc Graw Hill 2008.</a:t>
            </a:r>
          </a:p>
          <a:p>
            <a:pPr lvl="1"/>
            <a:endParaRPr lang="es-ES_tradnl" sz="2000" dirty="0"/>
          </a:p>
          <a:p>
            <a:endParaRPr lang="es-ES" sz="2000" dirty="0"/>
          </a:p>
          <a:p>
            <a:endParaRPr lang="es-ES_tradnl" sz="2000" dirty="0"/>
          </a:p>
          <a:p>
            <a:pPr lvl="1"/>
            <a:endParaRPr lang="es-ES" sz="20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Ingeniería de Software I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13BD7E-F7C4-4BB1-B30C-B930CCB70064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41780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modelo de proceso de software?</a:t>
            </a:r>
            <a:endParaRPr lang="es-AR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911424" y="1988840"/>
            <a:ext cx="9073008" cy="2160240"/>
          </a:xfrm>
        </p:spPr>
        <p:txBody>
          <a:bodyPr/>
          <a:lstStyle/>
          <a:p>
            <a:r>
              <a:rPr lang="es-AR" sz="2400" dirty="0">
                <a:solidFill>
                  <a:schemeClr val="tx1"/>
                </a:solidFill>
              </a:rPr>
              <a:t>Es una representación simplificada de un proceso de software que presenta una visión de ese proceso.</a:t>
            </a:r>
          </a:p>
          <a:p>
            <a:endParaRPr lang="es-AR" dirty="0">
              <a:solidFill>
                <a:schemeClr val="tx1"/>
              </a:solidFill>
            </a:endParaRPr>
          </a:p>
          <a:p>
            <a:r>
              <a:rPr lang="es-AR" sz="2400" dirty="0">
                <a:solidFill>
                  <a:schemeClr val="tx1"/>
                </a:solidFill>
              </a:rPr>
              <a:t>Estos modelos pueden incluir actividades que son partes de los procesos y productos de software, y el papel de las personas involucradas.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7" name="Picture 2" descr="http://rottzii.files.wordpress.com/2012/03/modelos-de-proces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3717032"/>
            <a:ext cx="4209707" cy="24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2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modelo de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836022" y="1920078"/>
            <a:ext cx="10058401" cy="4023360"/>
          </a:xfrm>
        </p:spPr>
        <p:txBody>
          <a:bodyPr>
            <a:normAutofit/>
          </a:bodyPr>
          <a:lstStyle/>
          <a:p>
            <a:r>
              <a:rPr lang="es-ES" sz="2400" dirty="0"/>
              <a:t>La mayoría de los modelos de proceso de software se basan en uno de los siguientes modelos generales o paradigmas</a:t>
            </a:r>
          </a:p>
          <a:p>
            <a:pPr lvl="1"/>
            <a:r>
              <a:rPr lang="es-ES" sz="2400" dirty="0"/>
              <a:t>Modelo en cascada: Las etapas se representan cayendo en cascada. Cada etapa de desarrollo se debe completar antes que comience la siguiente </a:t>
            </a:r>
          </a:p>
          <a:p>
            <a:pPr lvl="2"/>
            <a:endParaRPr lang="es-ES" sz="1800" dirty="0"/>
          </a:p>
          <a:p>
            <a:endParaRPr lang="es-ES" sz="240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1026" name="Picture 2" descr="http://upload.wikimedia.org/wikipedia/commons/thumb/2/2e/El_modelo_de_desarrollo_en_cascada.svg/350px-El_modelo_de_desarrollo_en_cascada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573016"/>
            <a:ext cx="33337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56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modelo de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914399" y="1861950"/>
            <a:ext cx="10058401" cy="4023360"/>
          </a:xfrm>
        </p:spPr>
        <p:txBody>
          <a:bodyPr/>
          <a:lstStyle/>
          <a:p>
            <a:pPr lvl="2"/>
            <a:endParaRPr lang="es-ES" sz="2400" dirty="0"/>
          </a:p>
          <a:p>
            <a:pPr lvl="1"/>
            <a:r>
              <a:rPr lang="es-ES" sz="2400" dirty="0"/>
              <a:t>Desarrollo iterativo : Un sistema inicial se desarrolla rápidamente a partir de una especificación abstracta. Éste se refina basándose en las peticiones del cliente.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2052" name="Picture 4" descr="http://4.bp.blogspot.com/_Q43CNgNBt9Y/SaFpdeGzxAI/AAAAAAAAA7M/d1mONlUeOdk/s400/04_DDD_Software_Develop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284985"/>
            <a:ext cx="3810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8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es un modelo de proceso de software?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31519" y="1777733"/>
            <a:ext cx="10058401" cy="4023360"/>
          </a:xfrm>
        </p:spPr>
        <p:txBody>
          <a:bodyPr>
            <a:noAutofit/>
          </a:bodyPr>
          <a:lstStyle/>
          <a:p>
            <a:pPr lvl="1"/>
            <a:r>
              <a:rPr lang="es-ES" sz="2400" dirty="0">
                <a:solidFill>
                  <a:schemeClr val="tx1"/>
                </a:solidFill>
              </a:rPr>
              <a:t>IS basada en componentes: Esta técnica supone que las partes ya existen. El proceso se enfoca en la integración de las partes.</a:t>
            </a: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Más adelante se verán los modelos de procesos más detalladamente.</a:t>
            </a:r>
          </a:p>
          <a:p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2056" name="Picture 8" descr="http://image.slidesharecdn.com/desarrollodesoftwarebasadoencomponentes-100608152955-phpapp02/95/slide-1-728.jpg?127602908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t="30461" r="13808" b="11387"/>
          <a:stretch/>
        </p:blipFill>
        <p:spPr bwMode="auto">
          <a:xfrm>
            <a:off x="6384032" y="2455839"/>
            <a:ext cx="4032448" cy="266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42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2495600" y="1556793"/>
            <a:ext cx="7416824" cy="45365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Ingeniería de Requerimientos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407368" y="6542584"/>
            <a:ext cx="2520280" cy="315416"/>
          </a:xfrm>
        </p:spPr>
        <p:txBody>
          <a:bodyPr>
            <a:normAutofit/>
          </a:bodyPr>
          <a:lstStyle/>
          <a:p>
            <a:r>
              <a:rPr lang="es-ES" sz="1400"/>
              <a:t>Sommerville, Capítulo 7</a:t>
            </a:r>
            <a:endParaRPr lang="es-ES" sz="1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5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Tema3">
  <a:themeElements>
    <a:clrScheme name="Personalizado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3" id="{6AD52EF2-3116-483B-907F-0DF5907AC153}" vid="{2BBE4237-8844-4E2F-B7CD-644BE1D1160B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</Template>
  <TotalTime>4631</TotalTime>
  <Words>2497</Words>
  <Application>Microsoft Office PowerPoint</Application>
  <PresentationFormat>Panorámica</PresentationFormat>
  <Paragraphs>430</Paragraphs>
  <Slides>41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41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Trebuchet MS</vt:lpstr>
      <vt:lpstr>Tw Cen MT</vt:lpstr>
      <vt:lpstr>Verdana</vt:lpstr>
      <vt:lpstr>Wingdings</vt:lpstr>
      <vt:lpstr>1_Berlín</vt:lpstr>
      <vt:lpstr>Berlín</vt:lpstr>
      <vt:lpstr>2_Berlín</vt:lpstr>
      <vt:lpstr>3_Berlín</vt:lpstr>
      <vt:lpstr>Tema3</vt:lpstr>
      <vt:lpstr>Ingeniería de Software I </vt:lpstr>
      <vt:lpstr>Requerimientos II - CU </vt:lpstr>
      <vt:lpstr>¿Qué es un proceso de software?</vt:lpstr>
      <vt:lpstr>¿Qué es un proceso de software?</vt:lpstr>
      <vt:lpstr>¿Qué es un modelo de proceso de software?</vt:lpstr>
      <vt:lpstr>¿Qué es un modelo de proceso de software?</vt:lpstr>
      <vt:lpstr>¿Qué es un modelo de proceso de software?</vt:lpstr>
      <vt:lpstr>¿Qué es un modelo de proceso de software?</vt:lpstr>
      <vt:lpstr>Ingeniería de Requerimientos</vt:lpstr>
      <vt:lpstr>Requerimientos</vt:lpstr>
      <vt:lpstr>Gestión de los Requerimientos</vt:lpstr>
      <vt:lpstr>Gestión de los Requerimientos</vt:lpstr>
      <vt:lpstr>Gestión de los Requerimientos</vt:lpstr>
      <vt:lpstr>Gestión de los Requerimientos</vt:lpstr>
      <vt:lpstr>Gestión de los Requerimientos</vt:lpstr>
      <vt:lpstr>Técnicas de Especificación de Requerimientos</vt:lpstr>
      <vt:lpstr>Casos de Uso - Definición</vt:lpstr>
      <vt:lpstr>Casos de Uso - Beneficios</vt:lpstr>
      <vt:lpstr>Casos de Uso – Componentes</vt:lpstr>
      <vt:lpstr>Casos de Uso – Diagrama</vt:lpstr>
      <vt:lpstr>Casos de Uso  - Diagrama </vt:lpstr>
      <vt:lpstr>Casos de Uso – Diagrama</vt:lpstr>
      <vt:lpstr>Casos de Uso – Diagrama</vt:lpstr>
      <vt:lpstr>Casos de Uso - Diagrama</vt:lpstr>
      <vt:lpstr>Casos de Uso - Diagrama</vt:lpstr>
      <vt:lpstr>Casos de Uso – Diagrama</vt:lpstr>
      <vt:lpstr>Casos de Uso - Diagrama</vt:lpstr>
      <vt:lpstr>Casos de Uso - Diagrama</vt:lpstr>
      <vt:lpstr>Casos de Uso - Escenarios</vt:lpstr>
      <vt:lpstr>Casos de Uso  -  Ejemplo de escenario</vt:lpstr>
      <vt:lpstr>Casos de Uso- Ejemplo de escenario</vt:lpstr>
      <vt:lpstr>Casos de Uso- Ejemplo de escenario</vt:lpstr>
      <vt:lpstr>Casos de Uso – Proceso de modelado</vt:lpstr>
      <vt:lpstr>Casos de Uso – Proceso de modelado</vt:lpstr>
      <vt:lpstr>Casos de Uso – Proceso de modelado</vt:lpstr>
      <vt:lpstr>Casos de Uso – Características importantes</vt:lpstr>
      <vt:lpstr>Casos de Uso – Ejemplo</vt:lpstr>
      <vt:lpstr>Casos de Uso – Ejemplo</vt:lpstr>
      <vt:lpstr>Casos de uso – Ejemplo - Diagrama</vt:lpstr>
      <vt:lpstr>Casos de uso – Ejemplo- Escenarios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Ariel</dc:creator>
  <cp:lastModifiedBy>Marcos Boracchia</cp:lastModifiedBy>
  <cp:revision>290</cp:revision>
  <dcterms:created xsi:type="dcterms:W3CDTF">2011-08-01T13:16:26Z</dcterms:created>
  <dcterms:modified xsi:type="dcterms:W3CDTF">2018-09-03T12:55:44Z</dcterms:modified>
</cp:coreProperties>
</file>